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</p:sldMasterIdLst>
  <p:notesMasterIdLst>
    <p:notesMasterId r:id="rId27"/>
  </p:notesMasterIdLst>
  <p:sldIdLst>
    <p:sldId id="256" r:id="rId4"/>
    <p:sldId id="258" r:id="rId5"/>
    <p:sldId id="260" r:id="rId6"/>
    <p:sldId id="264" r:id="rId7"/>
    <p:sldId id="272" r:id="rId8"/>
    <p:sldId id="266" r:id="rId9"/>
    <p:sldId id="267" r:id="rId10"/>
    <p:sldId id="271" r:id="rId11"/>
    <p:sldId id="319" r:id="rId12"/>
    <p:sldId id="313" r:id="rId13"/>
    <p:sldId id="320" r:id="rId14"/>
    <p:sldId id="315" r:id="rId15"/>
    <p:sldId id="312" r:id="rId16"/>
    <p:sldId id="316" r:id="rId17"/>
    <p:sldId id="317" r:id="rId18"/>
    <p:sldId id="314" r:id="rId19"/>
    <p:sldId id="321" r:id="rId20"/>
    <p:sldId id="322" r:id="rId21"/>
    <p:sldId id="268" r:id="rId22"/>
    <p:sldId id="274" r:id="rId23"/>
    <p:sldId id="269" r:id="rId24"/>
    <p:sldId id="280" r:id="rId25"/>
    <p:sldId id="318" r:id="rId26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 userDrawn="1">
          <p15:clr>
            <a:srgbClr val="A4A3A4"/>
          </p15:clr>
        </p15:guide>
        <p15:guide id="2" pos="38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990" y="-432"/>
      </p:cViewPr>
      <p:guideLst>
        <p:guide orient="horz" pos="2166"/>
        <p:guide pos="38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gs" Target="tags/tag3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6E92C826-042E-451E-831A-F61944B200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zh-CN" altLang="en-US" smtClean="0"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j-lt"/>
                <a:ea typeface="+mj-ea"/>
                <a:cs typeface="+mj-cs"/>
                <a:sym typeface="Wingdings" panose="05000000000000000000"/>
              </a:defRPr>
            </a:lvl1pPr>
            <a:lvl2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2pPr>
            <a:lvl3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3pPr>
            <a:lvl4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4pPr>
            <a:lvl5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5pPr>
            <a:lvl6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6pPr>
            <a:lvl7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7pPr>
            <a:lvl8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8pPr>
            <a:lvl9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Wingdings" panose="05000000000000000000"/>
              </a:defRPr>
            </a:lvl9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文本占位符 2"/>
          <p:cNvSpPr txBox="1"/>
          <p:nvPr/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4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0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8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内容占位符 3"/>
          <p:cNvSpPr txBox="1"/>
          <p:nvPr/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0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514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971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429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886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164D-8CD1-441D-8562-5CF8B860D7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B88D5-A284-4A46-AB5D-B4E330A91D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7164D-8CD1-441D-8562-5CF8B860D7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B88D5-A284-4A46-AB5D-B4E330A91DA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microsoft.com/office/2007/relationships/hdphoto" Target="../media/image16.wdp"/><Relationship Id="rId3" Type="http://schemas.openxmlformats.org/officeDocument/2006/relationships/image" Target="../media/image15.png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979" y="-132096"/>
            <a:ext cx="12188286" cy="685510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745465" y="2895"/>
            <a:ext cx="7073858" cy="6855105"/>
          </a:xfrm>
          <a:prstGeom prst="rect">
            <a:avLst/>
          </a:prstGeom>
          <a:solidFill>
            <a:srgbClr val="26515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18834" y="811019"/>
            <a:ext cx="1536700" cy="4561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>
            <a:defPPr>
              <a:defRPr lang="zh-CN"/>
            </a:defPPr>
            <a:lvl1pPr>
              <a:defRPr sz="16600">
                <a:solidFill>
                  <a:schemeClr val="bg1"/>
                </a:solidFill>
                <a:latin typeface="Arial" panose="020B0604020202020204" pitchFamily="34" charset="0"/>
                <a:ea typeface="汉仪行楷简" panose="02010609000101010101" pitchFamily="49" charset="-122"/>
              </a:defRPr>
            </a:lvl1pPr>
          </a:lstStyle>
          <a:p>
            <a:r>
              <a:rPr lang="zh-CN" altLang="en-US" sz="8800" dirty="0">
                <a:ea typeface="思源宋体 CN Heavy" pitchFamily="18" charset="-122"/>
                <a:sym typeface="Arial" panose="020B0604020202020204" pitchFamily="34" charset="0"/>
              </a:rPr>
              <a:t>数学建模</a:t>
            </a:r>
            <a:endParaRPr lang="zh-CN" altLang="en-US" sz="8800" dirty="0">
              <a:ea typeface="思源宋体 CN Heavy" pitchFamily="18" charset="-122"/>
              <a:sym typeface="Arial" panose="020B0604020202020204" pitchFamily="34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3553709" y="0"/>
            <a:ext cx="0" cy="685635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t="67092" r="76429"/>
          <a:stretch>
            <a:fillRect/>
          </a:stretch>
        </p:blipFill>
        <p:spPr>
          <a:xfrm>
            <a:off x="1074058" y="4601029"/>
            <a:ext cx="1799771" cy="22565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8" t="80427" r="67738"/>
          <a:stretch>
            <a:fillRect/>
          </a:stretch>
        </p:blipFill>
        <p:spPr>
          <a:xfrm>
            <a:off x="2295536" y="5515429"/>
            <a:ext cx="1930401" cy="13421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7" r="78929"/>
          <a:stretch>
            <a:fillRect/>
          </a:stretch>
        </p:blipFill>
        <p:spPr>
          <a:xfrm>
            <a:off x="174168" y="5341660"/>
            <a:ext cx="2569029" cy="15163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75" r="85238"/>
          <a:stretch>
            <a:fillRect/>
          </a:stretch>
        </p:blipFill>
        <p:spPr>
          <a:xfrm>
            <a:off x="0" y="4455885"/>
            <a:ext cx="1799771" cy="2401711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H="1">
            <a:off x="8982052" y="1641"/>
            <a:ext cx="0" cy="685635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05" t="80427"/>
          <a:stretch>
            <a:fillRect/>
          </a:stretch>
        </p:blipFill>
        <p:spPr>
          <a:xfrm>
            <a:off x="9681028" y="5515429"/>
            <a:ext cx="2510971" cy="13421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>
            <a:off x="10716522" y="3664857"/>
            <a:ext cx="1262742" cy="2235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3" t="59049"/>
          <a:stretch>
            <a:fillRect/>
          </a:stretch>
        </p:blipFill>
        <p:spPr>
          <a:xfrm>
            <a:off x="10160000" y="4049485"/>
            <a:ext cx="2032000" cy="280811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3" t="46137" r="6429" b="36930"/>
          <a:stretch>
            <a:fillRect/>
          </a:stretch>
        </p:blipFill>
        <p:spPr>
          <a:xfrm>
            <a:off x="10160000" y="3164114"/>
            <a:ext cx="1248229" cy="116114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6" t="73019" r="14762"/>
          <a:stretch>
            <a:fillRect/>
          </a:stretch>
        </p:blipFill>
        <p:spPr>
          <a:xfrm>
            <a:off x="6836228" y="5007832"/>
            <a:ext cx="3933372" cy="1850168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9249467" y="744854"/>
            <a:ext cx="613410" cy="48385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众志可摘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最优解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54416" y="681132"/>
            <a:ext cx="613410" cy="48385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独算难平变量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海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40835" y="4977765"/>
            <a:ext cx="25819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高增武</a:t>
            </a:r>
            <a:endParaRPr lang="zh-CN" altLang="en-US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计算机与控制工程</a:t>
            </a:r>
            <a:r>
              <a:rPr lang="zh-CN" altLang="en-US" b="1">
                <a:solidFill>
                  <a:schemeClr val="bg1"/>
                </a:solidFill>
              </a:rPr>
              <a:t>学院</a:t>
            </a:r>
            <a:endParaRPr lang="zh-CN" altLang="en-US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自动化</a:t>
            </a:r>
            <a:r>
              <a:rPr lang="en-US" altLang="zh-CN" b="1">
                <a:solidFill>
                  <a:schemeClr val="bg1"/>
                </a:solidFill>
              </a:rPr>
              <a:t>2022-04</a:t>
            </a:r>
            <a:endParaRPr lang="en-US" altLang="zh-CN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" dur="87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0D6C3"/>
                                      </p:to>
                                    </p:animClr>
                                    <p:animClr clrSpc="rgb" dir="cw">
                                      <p:cBhvr>
                                        <p:cTn id="22" dur="87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0D6C3"/>
                                      </p:to>
                                    </p:animClr>
                                    <p:set>
                                      <p:cBhvr>
                                        <p:cTn id="23" dur="87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87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73855 0.26575 L -0.73855 0.26575 C -0.7379 0.22292 -0.74089 0.20533 -0.73594 0.17431 C -0.73555 0.172 -0.73503 0.16968 -0.73464 0.16737 C -0.73412 0.16436 -0.73399 0.16088 -0.73334 0.15811 C -0.73269 0.15533 -0.73152 0.15348 -0.73073 0.15093 C -0.72878 0.14491 -0.72579 0.13102 -0.72279 0.12755 C -0.70287 0.10394 -0.72331 0.12963 -0.71094 0.11112 C -0.70977 0.1095 -0.70821 0.10834 -0.70704 0.10649 C -0.7056 0.1044 -0.7043 0.10209 -0.703 0.09954 C -0.70209 0.09746 -0.7017 0.09422 -0.7004 0.0926 C -0.69935 0.09098 -0.69779 0.09098 -0.69649 0.09028 C -0.69519 0.08866 -0.69402 0.08658 -0.69258 0.08542 C -0.68998 0.08357 -0.68464 0.08079 -0.68464 0.08079 C -0.68386 0.08102 -0.67136 0.08149 -0.66758 0.08542 C -0.66641 0.08658 -0.66589 0.08889 -0.66485 0.09028 C -0.65834 0.09885 -0.65756 0.097 -0.653 0.10649 C -0.65209 0.1088 -0.65131 0.11112 -0.6504 0.11366 C -0.64428 0.10278 -0.65131 0.11667 -0.64649 0.09954 C -0.64506 0.09445 -0.64219 0.09075 -0.64115 0.08542 L -0.63855 0.07153 C -0.63816 0.06922 -0.63803 0.06644 -0.63724 0.06436 C -0.62969 0.04422 -0.63881 0.06968 -0.63334 0.05047 C -0.63217 0.0463 -0.63073 0.0426 -0.62943 0.03866 C -0.62657 0.01922 -0.62995 0.03843 -0.6254 0.02223 C -0.62292 0.0132 -0.62527 0.01644 -0.62279 0.00602 C -0.62214 0.00348 -0.6211 0.00116 -0.62019 -0.00115 C -0.61967 -0.00347 -0.61941 -0.00578 -0.61888 -0.0081 C -0.6181 -0.01064 -0.61667 -0.0125 -0.61615 -0.01504 C -0.61537 -0.01967 -0.61563 -0.02453 -0.61485 -0.02916 C -0.61433 -0.0324 -0.61303 -0.03518 -0.61224 -0.03842 C -0.60756 -0.05949 -0.61211 -0.04606 -0.60704 -0.05949 C -0.60652 -0.06273 -0.60612 -0.06574 -0.60573 -0.06898 C -0.60443 -0.07708 -0.59974 -0.09699 -0.59909 -0.0993 C -0.5974 -0.10555 -0.59662 -0.11319 -0.59388 -0.11805 C -0.578 -0.14629 -0.60013 -0.10601 -0.58724 -0.13217 C -0.58516 -0.13634 -0.58282 -0.13981 -0.58073 -0.14375 L -0.578 -0.14837 C -0.575 -0.15393 -0.57279 -0.15856 -0.56888 -0.1625 C -0.56758 -0.16365 -0.56615 -0.16412 -0.56485 -0.16481 C -0.56316 -0.16712 -0.56159 -0.1699 -0.55964 -0.17175 C -0.55847 -0.17314 -0.55691 -0.17291 -0.55573 -0.1743 C -0.54727 -0.1831 -0.56081 -0.17546 -0.54779 -0.18125 C -0.54649 -0.18287 -0.54532 -0.18472 -0.54388 -0.18587 C -0.54128 -0.18796 -0.53855 -0.18912 -0.53594 -0.1905 C -0.53464 -0.19143 -0.53321 -0.19189 -0.53204 -0.19282 C -0.53021 -0.19444 -0.52852 -0.19629 -0.5267 -0.19768 C -0.5224 -0.20092 -0.51784 -0.20324 -0.51355 -0.20694 C -0.50977 -0.21018 -0.50821 -0.21226 -0.5043 -0.21388 C -0.50222 -0.21481 -0.5 -0.21527 -0.49779 -0.2162 C -0.49649 -0.21689 -0.49519 -0.21782 -0.49388 -0.21875 C -0.49167 -0.22013 -0.48959 -0.22245 -0.48724 -0.22337 C -0.48334 -0.22476 -0.4793 -0.22476 -0.4754 -0.22569 C -0.45248 -0.23912 -0.47032 -0.23055 -0.42019 -0.228 C -0.41888 -0.22731 -0.41745 -0.22662 -0.41615 -0.22569 C -0.41446 -0.2243 -0.41277 -0.22222 -0.41094 -0.22106 C -0.40925 -0.2199 -0.40743 -0.21967 -0.40573 -0.21875 C -0.403 -0.21712 -0.4004 -0.2155 -0.39779 -0.21388 C -0.39454 -0.21203 -0.39245 -0.21157 -0.38985 -0.20694 L -0.38985 -0.20462 L -0.38855 -0.20462 C -0.38464 -0.20856 -0.38047 -0.2118 -0.3767 -0.2162 C -0.37513 -0.21805 -0.37422 -0.22129 -0.37279 -0.22337 C -0.37071 -0.22615 -0.36836 -0.22777 -0.36615 -0.23032 C -0.36433 -0.2324 -0.36277 -0.23541 -0.36094 -0.23726 C -0.35847 -0.24004 -0.3556 -0.24189 -0.353 -0.24444 C -0.34857 -0.24884 -0.3448 -0.25555 -0.33985 -0.25833 C -0.33855 -0.25925 -0.33724 -0.25972 -0.33594 -0.26064 C -0.33412 -0.26203 -0.33256 -0.26412 -0.33073 -0.2655 C -0.32904 -0.26666 -0.32722 -0.26689 -0.3254 -0.26782 C -0.3237 -0.26944 -0.32201 -0.27129 -0.32019 -0.27245 C -0.3168 -0.27476 -0.31407 -0.2743 -0.31094 -0.27708 C -0.30951 -0.27847 -0.30847 -0.28055 -0.30704 -0.28171 C -0.30196 -0.28634 -0.30105 -0.28587 -0.29649 -0.28888 C -0.29428 -0.29027 -0.29206 -0.29166 -0.28985 -0.29351 C -0.28724 -0.2956 -0.28477 -0.29861 -0.28204 -0.30046 C -0.27513 -0.30555 -0.275 -0.30439 -0.26888 -0.30763 C -0.26745 -0.30833 -0.26628 -0.30925 -0.26485 -0.30995 C -0.26316 -0.31064 -0.26133 -0.31134 -0.25964 -0.31226 C -0.25691 -0.31365 -0.25443 -0.31597 -0.2517 -0.31689 C -0.24779 -0.31828 -0.24388 -0.31851 -0.23985 -0.31921 C -0.23724 -0.32083 -0.23464 -0.32291 -0.23204 -0.32384 C -0.22891 -0.32523 -0.22579 -0.32546 -0.22279 -0.32615 C -0.22019 -0.32708 -0.21745 -0.32777 -0.21485 -0.3287 C -0.18737 -0.3449 -0.20977 -0.33333 -0.14519 -0.33101 C -0.13633 -0.32708 -0.14323 -0.33055 -0.13334 -0.32384 C -0.13204 -0.32314 -0.1306 -0.32245 -0.1293 -0.32152 C -0.12761 -0.32013 -0.12592 -0.31828 -0.12409 -0.31689 C -0.11771 -0.3118 -0.11836 -0.3125 -0.11224 -0.30995 C -0.10599 -0.30254 -0.10977 -0.30601 -0.1004 -0.30046 C -0.09909 -0.29976 -0.09766 -0.29953 -0.09649 -0.29814 L -0.08464 -0.28425 C -0.08334 -0.28263 -0.08178 -0.28148 -0.08073 -0.27939 C -0.07735 -0.27361 -0.07917 -0.27569 -0.0754 -0.27245 L -0.0754 -0.27245 C -0.07149 -0.27476 -0.06758 -0.27754 -0.06355 -0.27939 C -0.05118 -0.28541 -0.0349 -0.28032 -0.02409 -0.27939 C -0.02084 -0.27754 -0.01771 -0.27615 -0.01485 -0.27245 C -0.01342 -0.2706 -0.01237 -0.26759 -0.01094 -0.2655 C -0.00977 -0.26365 -0.00821 -0.2625 -0.00704 -0.26064 C -0.00326 -0.25532 -0.00196 -0.25115 0.00091 -0.24444 C 0.0013 -0.24212 0.0013 -0.23935 0.00221 -0.23726 C 0.00325 -0.23518 0.00533 -0.23495 0.00612 -0.23263 C 0.01627 -0.20393 0.00364 -0.22777 0.01145 -0.21388 C 0.01184 -0.20995 0.01223 -0.20601 0.01276 -0.20231 C 0.01315 -0.19976 0.0138 -0.19768 0.01406 -0.19513 C 0.0151 -0.1875 0.01588 -0.17962 0.01666 -0.17175 L 0.01796 -0.16018 L 0.0194 -0.14837 C 0.01927 -0.13981 0.01979 -0.0618 0.01666 -0.02916 C 0.01588 -0.02037 0.01497 -0.02314 0.01276 -0.01504 C 0.01015 -0.00578 0.01315 -0.00972 0.00885 -0.00115 C 0.00638 0.00394 0.00351 0.00834 0.00091 0.01297 L -0.003 0.01991 L -0.003 0.01991" pathEditMode="relative" ptsTypes="AAAAAAAAAAAAAAAAAAAAAAAAAAAAAAAAAAAAAAAAAAAAAAAAAAAAAAAAAAAAAAAAAAAAAAAAAAAAAAAAAAAAAAAAAAAAAAAAAAAAAAAAAAAAAAAAAAA">
                                      <p:cBhvr>
                                        <p:cTn id="3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/>
      <p:bldP spid="25" grpId="1"/>
      <p:bldP spid="30" grpId="0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94" y="1447"/>
            <a:ext cx="12204000" cy="68639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 rot="20209407" flipH="1" flipV="1">
            <a:off x="10873733" y="4748529"/>
            <a:ext cx="1262742" cy="2235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36884" y="288758"/>
            <a:ext cx="11484000" cy="6300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9883" y="425724"/>
            <a:ext cx="3800908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AxMath</a:t>
            </a:r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公式</a:t>
            </a:r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编辑器</a:t>
            </a:r>
            <a:endParaRPr lang="zh-CN" altLang="en-US" sz="2800" dirty="0">
              <a:solidFill>
                <a:srgbClr val="0C988B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0694" y="-9169"/>
            <a:ext cx="1044000" cy="972000"/>
            <a:chOff x="-10694" y="38957"/>
            <a:chExt cx="1728000" cy="1620000"/>
          </a:xfrm>
        </p:grpSpPr>
        <p:grpSp>
          <p:nvGrpSpPr>
            <p:cNvPr id="21" name="组合 20"/>
            <p:cNvGrpSpPr/>
            <p:nvPr/>
          </p:nvGrpSpPr>
          <p:grpSpPr>
            <a:xfrm>
              <a:off x="-10694" y="38957"/>
              <a:ext cx="1728000" cy="1620000"/>
              <a:chOff x="1695114" y="460154"/>
              <a:chExt cx="936000" cy="791163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695114" y="460154"/>
                <a:ext cx="936000" cy="791163"/>
              </a:xfrm>
              <a:prstGeom prst="rect">
                <a:avLst/>
              </a:prstGeom>
              <a:gradFill flip="none" rotWithShape="1">
                <a:gsLst>
                  <a:gs pos="23000">
                    <a:srgbClr val="10D6C3">
                      <a:alpha val="90000"/>
                    </a:srgbClr>
                  </a:gs>
                  <a:gs pos="88000">
                    <a:srgbClr val="0C988B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10105" y="633278"/>
                <a:ext cx="585944" cy="450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02</a:t>
                </a:r>
                <a:endParaRPr lang="zh-CN" altLang="en-US" sz="30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128903" y="133763"/>
              <a:ext cx="1454684" cy="140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280" y="425450"/>
            <a:ext cx="878840" cy="699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065" y="1124585"/>
            <a:ext cx="9695815" cy="522351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94" y="1447"/>
            <a:ext cx="12204000" cy="68639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 rot="20209407" flipH="1" flipV="1">
            <a:off x="10873733" y="4748529"/>
            <a:ext cx="1262742" cy="2235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36884" y="288758"/>
            <a:ext cx="11484000" cy="6300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9883" y="425724"/>
            <a:ext cx="3800908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AxMath</a:t>
            </a:r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公式</a:t>
            </a:r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编辑器</a:t>
            </a:r>
            <a:endParaRPr lang="zh-CN" altLang="en-US" sz="2800" dirty="0">
              <a:solidFill>
                <a:srgbClr val="0C988B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0694" y="-9169"/>
            <a:ext cx="1044000" cy="972000"/>
            <a:chOff x="-10694" y="38957"/>
            <a:chExt cx="1728000" cy="1620000"/>
          </a:xfrm>
        </p:grpSpPr>
        <p:grpSp>
          <p:nvGrpSpPr>
            <p:cNvPr id="21" name="组合 20"/>
            <p:cNvGrpSpPr/>
            <p:nvPr/>
          </p:nvGrpSpPr>
          <p:grpSpPr>
            <a:xfrm>
              <a:off x="-10694" y="38957"/>
              <a:ext cx="1728000" cy="1620000"/>
              <a:chOff x="1695114" y="460154"/>
              <a:chExt cx="936000" cy="791163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695114" y="460154"/>
                <a:ext cx="936000" cy="791163"/>
              </a:xfrm>
              <a:prstGeom prst="rect">
                <a:avLst/>
              </a:prstGeom>
              <a:gradFill flip="none" rotWithShape="1">
                <a:gsLst>
                  <a:gs pos="23000">
                    <a:srgbClr val="10D6C3">
                      <a:alpha val="90000"/>
                    </a:srgbClr>
                  </a:gs>
                  <a:gs pos="88000">
                    <a:srgbClr val="0C988B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10105" y="633278"/>
                <a:ext cx="585944" cy="450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02</a:t>
                </a:r>
                <a:endParaRPr lang="zh-CN" altLang="en-US" sz="30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128903" y="133763"/>
              <a:ext cx="1454684" cy="140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280" y="425450"/>
            <a:ext cx="878840" cy="6991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205" y="1242060"/>
            <a:ext cx="5436870" cy="504507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94" y="1447"/>
            <a:ext cx="12204000" cy="68639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 rot="20209407" flipH="1" flipV="1">
            <a:off x="10873733" y="4748529"/>
            <a:ext cx="1262742" cy="2235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36884" y="288758"/>
            <a:ext cx="11484000" cy="6300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9883" y="425724"/>
            <a:ext cx="3800908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AxMath</a:t>
            </a:r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公式</a:t>
            </a:r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编辑器</a:t>
            </a:r>
            <a:endParaRPr lang="zh-CN" altLang="en-US" sz="2800" dirty="0">
              <a:solidFill>
                <a:srgbClr val="0C988B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0694" y="-9169"/>
            <a:ext cx="1044000" cy="972000"/>
            <a:chOff x="-10694" y="38957"/>
            <a:chExt cx="1728000" cy="1620000"/>
          </a:xfrm>
        </p:grpSpPr>
        <p:grpSp>
          <p:nvGrpSpPr>
            <p:cNvPr id="21" name="组合 20"/>
            <p:cNvGrpSpPr/>
            <p:nvPr/>
          </p:nvGrpSpPr>
          <p:grpSpPr>
            <a:xfrm>
              <a:off x="-10694" y="38957"/>
              <a:ext cx="1728000" cy="1620000"/>
              <a:chOff x="1695114" y="460154"/>
              <a:chExt cx="936000" cy="791163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695114" y="460154"/>
                <a:ext cx="936000" cy="791163"/>
              </a:xfrm>
              <a:prstGeom prst="rect">
                <a:avLst/>
              </a:prstGeom>
              <a:gradFill flip="none" rotWithShape="1">
                <a:gsLst>
                  <a:gs pos="23000">
                    <a:srgbClr val="10D6C3">
                      <a:alpha val="90000"/>
                    </a:srgbClr>
                  </a:gs>
                  <a:gs pos="88000">
                    <a:srgbClr val="0C988B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10105" y="633278"/>
                <a:ext cx="585944" cy="450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02</a:t>
                </a:r>
                <a:endParaRPr lang="zh-CN" altLang="en-US" sz="30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128903" y="133763"/>
              <a:ext cx="1454684" cy="140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680" y="421005"/>
            <a:ext cx="835025" cy="6648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160" y="1580515"/>
            <a:ext cx="8220075" cy="1857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285" y="4070985"/>
            <a:ext cx="9667875" cy="17049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11925" y="653415"/>
            <a:ext cx="3963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</a:t>
            </a:r>
            <a:r>
              <a:rPr lang="en-US" altLang="zh-CN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AxMath</a:t>
            </a:r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导入</a:t>
            </a:r>
            <a:r>
              <a:rPr lang="en-US" altLang="zh-CN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word</a:t>
            </a:r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</a:t>
            </a:r>
            <a:endParaRPr lang="zh-CN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94" y="1447"/>
            <a:ext cx="12204000" cy="68639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 rot="20209407" flipH="1" flipV="1">
            <a:off x="10873733" y="4748529"/>
            <a:ext cx="1262742" cy="2235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36884" y="288758"/>
            <a:ext cx="11484000" cy="6300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9883" y="425724"/>
            <a:ext cx="3800908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AxGlph</a:t>
            </a:r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软件</a:t>
            </a:r>
            <a:endParaRPr lang="zh-CN" altLang="en-US" sz="2800" dirty="0">
              <a:solidFill>
                <a:srgbClr val="0C988B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0694" y="-9169"/>
            <a:ext cx="1044000" cy="972000"/>
            <a:chOff x="-10694" y="38957"/>
            <a:chExt cx="1728000" cy="1620000"/>
          </a:xfrm>
        </p:grpSpPr>
        <p:grpSp>
          <p:nvGrpSpPr>
            <p:cNvPr id="21" name="组合 20"/>
            <p:cNvGrpSpPr/>
            <p:nvPr/>
          </p:nvGrpSpPr>
          <p:grpSpPr>
            <a:xfrm>
              <a:off x="-10694" y="38957"/>
              <a:ext cx="1728000" cy="1620000"/>
              <a:chOff x="1695114" y="460154"/>
              <a:chExt cx="936000" cy="791163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695114" y="460154"/>
                <a:ext cx="936000" cy="791163"/>
              </a:xfrm>
              <a:prstGeom prst="rect">
                <a:avLst/>
              </a:prstGeom>
              <a:gradFill flip="none" rotWithShape="1">
                <a:gsLst>
                  <a:gs pos="23000">
                    <a:srgbClr val="10D6C3">
                      <a:alpha val="90000"/>
                    </a:srgbClr>
                  </a:gs>
                  <a:gs pos="88000">
                    <a:srgbClr val="0C988B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10105" y="633278"/>
                <a:ext cx="585944" cy="450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03</a:t>
                </a:r>
                <a:endParaRPr lang="zh-CN" altLang="en-US" sz="30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128903" y="133763"/>
              <a:ext cx="1454684" cy="140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755" y="425450"/>
            <a:ext cx="790575" cy="593090"/>
          </a:xfrm>
          <a:prstGeom prst="rect">
            <a:avLst/>
          </a:prstGeom>
        </p:spPr>
      </p:pic>
      <p:pic>
        <p:nvPicPr>
          <p:cNvPr id="8" name="图片 7" descr="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" y="1018540"/>
            <a:ext cx="11282045" cy="54527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94" y="1447"/>
            <a:ext cx="12204000" cy="68639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 rot="20209407" flipH="1" flipV="1">
            <a:off x="10873733" y="4748529"/>
            <a:ext cx="1262742" cy="2235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36884" y="288758"/>
            <a:ext cx="11484000" cy="6300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9883" y="425724"/>
            <a:ext cx="3800908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AxGlph</a:t>
            </a:r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软件</a:t>
            </a:r>
            <a:endParaRPr lang="zh-CN" altLang="en-US" sz="2800" dirty="0">
              <a:solidFill>
                <a:srgbClr val="0C988B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0694" y="-9169"/>
            <a:ext cx="1044000" cy="972000"/>
            <a:chOff x="-10694" y="38957"/>
            <a:chExt cx="1728000" cy="1620000"/>
          </a:xfrm>
        </p:grpSpPr>
        <p:grpSp>
          <p:nvGrpSpPr>
            <p:cNvPr id="21" name="组合 20"/>
            <p:cNvGrpSpPr/>
            <p:nvPr/>
          </p:nvGrpSpPr>
          <p:grpSpPr>
            <a:xfrm>
              <a:off x="-10694" y="38957"/>
              <a:ext cx="1728000" cy="1620000"/>
              <a:chOff x="1695114" y="460154"/>
              <a:chExt cx="936000" cy="791163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695114" y="460154"/>
                <a:ext cx="936000" cy="791163"/>
              </a:xfrm>
              <a:prstGeom prst="rect">
                <a:avLst/>
              </a:prstGeom>
              <a:gradFill flip="none" rotWithShape="1">
                <a:gsLst>
                  <a:gs pos="23000">
                    <a:srgbClr val="10D6C3">
                      <a:alpha val="90000"/>
                    </a:srgbClr>
                  </a:gs>
                  <a:gs pos="88000">
                    <a:srgbClr val="0C988B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10105" y="633278"/>
                <a:ext cx="585944" cy="450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03</a:t>
                </a:r>
                <a:endParaRPr lang="zh-CN" altLang="en-US" sz="30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128903" y="133763"/>
              <a:ext cx="1454684" cy="140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755" y="425450"/>
            <a:ext cx="790575" cy="593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600" y="1092835"/>
            <a:ext cx="3189605" cy="23361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775" y="1212215"/>
            <a:ext cx="4300855" cy="4703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525" y="3858260"/>
            <a:ext cx="3829050" cy="233362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94" y="1447"/>
            <a:ext cx="12204000" cy="68639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 rot="20209407" flipH="1" flipV="1">
            <a:off x="10873733" y="4748529"/>
            <a:ext cx="1262742" cy="2235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36884" y="288758"/>
            <a:ext cx="11484000" cy="6300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9883" y="425724"/>
            <a:ext cx="3800908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AxGlph</a:t>
            </a:r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软件</a:t>
            </a:r>
            <a:endParaRPr lang="zh-CN" altLang="en-US" sz="2800" dirty="0">
              <a:solidFill>
                <a:srgbClr val="0C988B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0694" y="-9169"/>
            <a:ext cx="1044000" cy="972000"/>
            <a:chOff x="-10694" y="38957"/>
            <a:chExt cx="1728000" cy="1620000"/>
          </a:xfrm>
        </p:grpSpPr>
        <p:grpSp>
          <p:nvGrpSpPr>
            <p:cNvPr id="21" name="组合 20"/>
            <p:cNvGrpSpPr/>
            <p:nvPr/>
          </p:nvGrpSpPr>
          <p:grpSpPr>
            <a:xfrm>
              <a:off x="-10694" y="38957"/>
              <a:ext cx="1728000" cy="1620000"/>
              <a:chOff x="1695114" y="460154"/>
              <a:chExt cx="936000" cy="791163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695114" y="460154"/>
                <a:ext cx="936000" cy="791163"/>
              </a:xfrm>
              <a:prstGeom prst="rect">
                <a:avLst/>
              </a:prstGeom>
              <a:gradFill flip="none" rotWithShape="1">
                <a:gsLst>
                  <a:gs pos="23000">
                    <a:srgbClr val="10D6C3">
                      <a:alpha val="90000"/>
                    </a:srgbClr>
                  </a:gs>
                  <a:gs pos="88000">
                    <a:srgbClr val="0C988B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10105" y="633278"/>
                <a:ext cx="585944" cy="450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03</a:t>
                </a:r>
                <a:endParaRPr lang="zh-CN" altLang="en-US" sz="30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128903" y="133763"/>
              <a:ext cx="1454684" cy="140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755" y="425450"/>
            <a:ext cx="790575" cy="593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90" y="2243455"/>
            <a:ext cx="10692130" cy="17341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49240" y="624205"/>
            <a:ext cx="5553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将</a:t>
            </a:r>
            <a:r>
              <a:rPr lang="en-US" altLang="zh-CN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AxGlph</a:t>
            </a:r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导入</a:t>
            </a:r>
            <a:r>
              <a:rPr lang="en-US" altLang="zh-CN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word</a:t>
            </a:r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</a:t>
            </a:r>
            <a:endParaRPr lang="zh-CN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94" y="1447"/>
            <a:ext cx="12204000" cy="68639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 rot="20209407" flipH="1" flipV="1">
            <a:off x="10873733" y="4748529"/>
            <a:ext cx="1262742" cy="2235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36884" y="288758"/>
            <a:ext cx="11484000" cy="6300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9883" y="425724"/>
            <a:ext cx="3800908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SimpleTex</a:t>
            </a:r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在线</a:t>
            </a:r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网站</a:t>
            </a:r>
            <a:endParaRPr lang="zh-CN" altLang="en-US" sz="2800" dirty="0">
              <a:solidFill>
                <a:srgbClr val="0C988B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0694" y="-9169"/>
            <a:ext cx="1044000" cy="972000"/>
            <a:chOff x="-10694" y="38957"/>
            <a:chExt cx="1728000" cy="1620000"/>
          </a:xfrm>
        </p:grpSpPr>
        <p:grpSp>
          <p:nvGrpSpPr>
            <p:cNvPr id="21" name="组合 20"/>
            <p:cNvGrpSpPr/>
            <p:nvPr/>
          </p:nvGrpSpPr>
          <p:grpSpPr>
            <a:xfrm>
              <a:off x="-10694" y="38957"/>
              <a:ext cx="1728000" cy="1620000"/>
              <a:chOff x="1695114" y="460154"/>
              <a:chExt cx="936000" cy="791163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695114" y="460154"/>
                <a:ext cx="936000" cy="791163"/>
              </a:xfrm>
              <a:prstGeom prst="rect">
                <a:avLst/>
              </a:prstGeom>
              <a:gradFill flip="none" rotWithShape="1">
                <a:gsLst>
                  <a:gs pos="23000">
                    <a:srgbClr val="10D6C3">
                      <a:alpha val="90000"/>
                    </a:srgbClr>
                  </a:gs>
                  <a:gs pos="88000">
                    <a:srgbClr val="0C988B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10105" y="633278"/>
                <a:ext cx="585944" cy="450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04</a:t>
                </a:r>
                <a:endParaRPr lang="zh-CN" altLang="en-US" sz="30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128903" y="133763"/>
              <a:ext cx="1454684" cy="140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285" y="288925"/>
            <a:ext cx="881380" cy="678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5" y="1047115"/>
            <a:ext cx="11178540" cy="54381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94" y="1447"/>
            <a:ext cx="12204000" cy="68639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 rot="20209407" flipH="1" flipV="1">
            <a:off x="10873733" y="4748529"/>
            <a:ext cx="1262742" cy="2235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36884" y="288758"/>
            <a:ext cx="11484000" cy="6300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9655" y="425450"/>
            <a:ext cx="6514465" cy="9531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+mn-ea"/>
              </a:rPr>
              <a:t>https://www.geogebra.org绘图网站</a:t>
            </a:r>
            <a:endParaRPr lang="en-US" altLang="zh-CN" sz="2800" b="1"/>
          </a:p>
          <a:p>
            <a:pPr algn="l"/>
            <a:endParaRPr lang="zh-CN" altLang="en-US" sz="2800" dirty="0">
              <a:solidFill>
                <a:srgbClr val="0C988B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0694" y="-9169"/>
            <a:ext cx="1044000" cy="972000"/>
            <a:chOff x="-10694" y="38957"/>
            <a:chExt cx="1728000" cy="1620000"/>
          </a:xfrm>
        </p:grpSpPr>
        <p:grpSp>
          <p:nvGrpSpPr>
            <p:cNvPr id="21" name="组合 20"/>
            <p:cNvGrpSpPr/>
            <p:nvPr/>
          </p:nvGrpSpPr>
          <p:grpSpPr>
            <a:xfrm>
              <a:off x="-10694" y="38957"/>
              <a:ext cx="1728000" cy="1620000"/>
              <a:chOff x="1695114" y="460154"/>
              <a:chExt cx="936000" cy="791163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695114" y="460154"/>
                <a:ext cx="936000" cy="791163"/>
              </a:xfrm>
              <a:prstGeom prst="rect">
                <a:avLst/>
              </a:prstGeom>
              <a:gradFill flip="none" rotWithShape="1">
                <a:gsLst>
                  <a:gs pos="23000">
                    <a:srgbClr val="10D6C3">
                      <a:alpha val="90000"/>
                    </a:srgbClr>
                  </a:gs>
                  <a:gs pos="88000">
                    <a:srgbClr val="0C988B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10105" y="633278"/>
                <a:ext cx="585944" cy="450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05</a:t>
                </a:r>
                <a:endParaRPr lang="zh-CN" altLang="en-US" sz="30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128903" y="133763"/>
              <a:ext cx="1454684" cy="140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306195" y="1360805"/>
            <a:ext cx="4157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810" y="890270"/>
            <a:ext cx="7102475" cy="56235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94" y="1447"/>
            <a:ext cx="12204000" cy="68639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 rot="20209407" flipH="1" flipV="1">
            <a:off x="10873733" y="4748529"/>
            <a:ext cx="1262742" cy="2235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36884" y="288758"/>
            <a:ext cx="11484000" cy="6300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9655" y="425450"/>
            <a:ext cx="6514465" cy="9531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+mn-ea"/>
              </a:rPr>
              <a:t>https://www.geogebra.org绘图网站</a:t>
            </a:r>
            <a:endParaRPr lang="en-US" altLang="zh-CN" sz="2800" b="1"/>
          </a:p>
          <a:p>
            <a:pPr algn="l"/>
            <a:endParaRPr lang="zh-CN" altLang="en-US" sz="2800" dirty="0">
              <a:solidFill>
                <a:srgbClr val="0C988B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0694" y="-9169"/>
            <a:ext cx="1044000" cy="972000"/>
            <a:chOff x="-10694" y="38957"/>
            <a:chExt cx="1728000" cy="1620000"/>
          </a:xfrm>
        </p:grpSpPr>
        <p:grpSp>
          <p:nvGrpSpPr>
            <p:cNvPr id="21" name="组合 20"/>
            <p:cNvGrpSpPr/>
            <p:nvPr/>
          </p:nvGrpSpPr>
          <p:grpSpPr>
            <a:xfrm>
              <a:off x="-10694" y="38957"/>
              <a:ext cx="1728000" cy="1620000"/>
              <a:chOff x="1695114" y="460154"/>
              <a:chExt cx="936000" cy="791163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695114" y="460154"/>
                <a:ext cx="936000" cy="791163"/>
              </a:xfrm>
              <a:prstGeom prst="rect">
                <a:avLst/>
              </a:prstGeom>
              <a:gradFill flip="none" rotWithShape="1">
                <a:gsLst>
                  <a:gs pos="23000">
                    <a:srgbClr val="10D6C3">
                      <a:alpha val="90000"/>
                    </a:srgbClr>
                  </a:gs>
                  <a:gs pos="88000">
                    <a:srgbClr val="0C988B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10105" y="633278"/>
                <a:ext cx="585944" cy="450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05</a:t>
                </a:r>
                <a:endParaRPr lang="zh-CN" altLang="en-US" sz="30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128903" y="133763"/>
              <a:ext cx="1454684" cy="140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306195" y="1360805"/>
            <a:ext cx="4157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765" y="1451610"/>
            <a:ext cx="6544310" cy="39541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94" y="1447"/>
            <a:ext cx="12204000" cy="68639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t="67092" r="76429"/>
          <a:stretch>
            <a:fillRect/>
          </a:stretch>
        </p:blipFill>
        <p:spPr>
          <a:xfrm>
            <a:off x="1074058" y="4601029"/>
            <a:ext cx="1799771" cy="22565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8" t="80427" r="67738"/>
          <a:stretch>
            <a:fillRect/>
          </a:stretch>
        </p:blipFill>
        <p:spPr>
          <a:xfrm>
            <a:off x="2295536" y="5515429"/>
            <a:ext cx="1930401" cy="13421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7" r="78929"/>
          <a:stretch>
            <a:fillRect/>
          </a:stretch>
        </p:blipFill>
        <p:spPr>
          <a:xfrm>
            <a:off x="174168" y="5341660"/>
            <a:ext cx="2569029" cy="15163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75" r="85238"/>
          <a:stretch>
            <a:fillRect/>
          </a:stretch>
        </p:blipFill>
        <p:spPr>
          <a:xfrm>
            <a:off x="0" y="4455885"/>
            <a:ext cx="1799771" cy="2401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05" t="80427"/>
          <a:stretch>
            <a:fillRect/>
          </a:stretch>
        </p:blipFill>
        <p:spPr>
          <a:xfrm>
            <a:off x="9681028" y="5515429"/>
            <a:ext cx="2510971" cy="13421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>
            <a:off x="10929258" y="3280229"/>
            <a:ext cx="1262742" cy="2235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3" t="59049"/>
          <a:stretch>
            <a:fillRect/>
          </a:stretch>
        </p:blipFill>
        <p:spPr>
          <a:xfrm>
            <a:off x="10160000" y="4049485"/>
            <a:ext cx="2032000" cy="280811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3" t="46137" r="6429" b="36930"/>
          <a:stretch>
            <a:fillRect/>
          </a:stretch>
        </p:blipFill>
        <p:spPr>
          <a:xfrm>
            <a:off x="1360518" y="4180516"/>
            <a:ext cx="1248229" cy="116114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6" t="73019" r="14762"/>
          <a:stretch>
            <a:fillRect/>
          </a:stretch>
        </p:blipFill>
        <p:spPr>
          <a:xfrm>
            <a:off x="6836228" y="5007832"/>
            <a:ext cx="3933372" cy="1850168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659180" y="2523826"/>
            <a:ext cx="4533013" cy="1620000"/>
          </a:xfrm>
          <a:prstGeom prst="rect">
            <a:avLst/>
          </a:prstGeom>
          <a:solidFill>
            <a:srgbClr val="26515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76672" y="3040040"/>
            <a:ext cx="3571562" cy="6299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500" dirty="0">
                <a:solidFill>
                  <a:schemeClr val="bg1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论文手比赛</a:t>
            </a:r>
            <a:r>
              <a:rPr lang="zh-CN" altLang="en-US" sz="3500" dirty="0">
                <a:solidFill>
                  <a:schemeClr val="bg1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规划</a:t>
            </a:r>
            <a:endParaRPr lang="zh-CN" altLang="en-US" sz="3500" dirty="0">
              <a:solidFill>
                <a:schemeClr val="bg1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659180" y="2782068"/>
            <a:ext cx="45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667202" y="3848862"/>
            <a:ext cx="45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7501954" y="2523828"/>
            <a:ext cx="1728000" cy="1620000"/>
            <a:chOff x="7501954" y="2523828"/>
            <a:chExt cx="1728000" cy="1620000"/>
          </a:xfrm>
        </p:grpSpPr>
        <p:grpSp>
          <p:nvGrpSpPr>
            <p:cNvPr id="28" name="组合 27"/>
            <p:cNvGrpSpPr/>
            <p:nvPr/>
          </p:nvGrpSpPr>
          <p:grpSpPr>
            <a:xfrm>
              <a:off x="7501954" y="2523828"/>
              <a:ext cx="1728000" cy="1620000"/>
              <a:chOff x="1695114" y="460154"/>
              <a:chExt cx="936000" cy="791163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695114" y="460154"/>
                <a:ext cx="936000" cy="791163"/>
              </a:xfrm>
              <a:prstGeom prst="rect">
                <a:avLst/>
              </a:prstGeom>
              <a:gradFill flip="none" rotWithShape="1">
                <a:gsLst>
                  <a:gs pos="23000">
                    <a:srgbClr val="10D6C3">
                      <a:alpha val="80000"/>
                    </a:srgbClr>
                  </a:gs>
                  <a:gs pos="88000">
                    <a:srgbClr val="0C988B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910105" y="633278"/>
                <a:ext cx="585944" cy="458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5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03</a:t>
                </a:r>
                <a:endParaRPr lang="zh-CN" altLang="en-US" sz="55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7641551" y="2618634"/>
              <a:ext cx="1454684" cy="140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7 -0.63565 L -0.147 -0.63565 C -0.12786 -0.63194 -0.14115 -0.63611 -0.13125 -0.63102 C -0.1293 -0.63009 -0.12422 -0.62824 -0.122 -0.62639 C -0.11302 -0.61828 -0.12383 -0.6243 -0.11289 -0.61944 C -0.10521 -0.61041 -0.11263 -0.61828 -0.10495 -0.61227 C -0.10312 -0.61111 -0.10143 -0.60902 -0.09974 -0.60764 C -0.09844 -0.60671 -0.097 -0.60648 -0.0957 -0.60532 C -0.09271 -0.60231 -0.08776 -0.59699 -0.08516 -0.59143 C -0.07852 -0.57662 -0.08633 -0.59097 -0.07995 -0.57963 C -0.07956 -0.57662 -0.07904 -0.57338 -0.07865 -0.57037 C -0.07539 -0.54166 -0.07904 -0.56852 -0.07604 -0.54699 C -0.07643 -0.53356 -0.07656 -0.52037 -0.07734 -0.50717 C -0.07773 -0.49977 -0.07943 -0.49953 -0.08125 -0.49305 C -0.0819 -0.49097 -0.0819 -0.48819 -0.08255 -0.48611 C -0.0832 -0.48426 -0.08424 -0.48287 -0.08516 -0.48148 C -0.0888 -0.47615 -0.08893 -0.47685 -0.0931 -0.4743 C -0.09622 -0.47523 -0.09987 -0.47338 -0.10234 -0.47685 C -0.10521 -0.48055 -0.10273 -0.4993 -0.10234 -0.50254 C -0.10208 -0.50486 -0.10208 -0.5081 -0.10104 -0.50949 C -0.0987 -0.51227 -0.0957 -0.5125 -0.0931 -0.51412 L -0.08919 -0.51643 C -0.08008 -0.5162 -0.04766 -0.51875 -0.02995 -0.5118 C -0.02852 -0.51134 -0.02734 -0.51018 -0.02604 -0.50949 C -0.02461 -0.50787 -0.02344 -0.50602 -0.022 -0.50486 C -0.02031 -0.50347 -0.01836 -0.50416 -0.0168 -0.50254 C -0.0151 -0.50092 -0.01432 -0.49722 -0.01276 -0.49537 C -0.01172 -0.49398 -0.01003 -0.49421 -0.00885 -0.49305 C -0.00612 -0.49027 -0.00325 -0.48773 -0.00091 -0.48379 L 0.0056 -0.47199 C 0.00651 -0.4706 0.00716 -0.46852 0.0082 -0.46736 C 0.00951 -0.46574 0.01094 -0.46458 0.01224 -0.46273 C 0.02162 -0.4493 0.00664 -0.46782 0.01875 -0.45347 C 0.02331 -0.44143 0.01914 -0.45069 0.02539 -0.44166 C 0.0263 -0.44027 0.02695 -0.43842 0.028 -0.43703 C 0.03047 -0.43356 0.03359 -0.43171 0.03594 -0.42754 C 0.04362 -0.41389 0.03984 -0.41898 0.04635 -0.41134 C 0.04818 -0.40648 0.05026 -0.40231 0.05169 -0.39722 C 0.05482 -0.38588 0.05287 -0.39027 0.0569 -0.3831 C 0.05742 -0.38078 0.05833 -0.3787 0.0582 -0.37615 C 0.05794 -0.3699 0.05677 -0.36365 0.0556 -0.3574 C 0.05521 -0.35509 0.05508 -0.35254 0.0543 -0.35046 C 0.05365 -0.34861 0.05247 -0.34745 0.05169 -0.34583 C 0.04974 -0.3412 0.0487 -0.33565 0.04635 -0.33171 C 0.04466 -0.3287 0.04258 -0.32615 0.04115 -0.32245 C 0.04023 -0.32014 0.03971 -0.31713 0.03854 -0.31527 C 0.0362 -0.3118 0.03281 -0.30995 0.0306 -0.30602 C 0.02969 -0.3044 0.02891 -0.30277 0.028 -0.30139 C 0.02669 -0.29953 0.02539 -0.29815 0.02409 -0.29676 C 0.02057 -0.29305 0.01849 -0.29143 0.01484 -0.28958 C 0.01302 -0.28889 0.01133 -0.28819 0.00951 -0.28727 C 0.0082 -0.28657 0.0069 -0.28565 0.0056 -0.28495 C 0.00391 -0.28402 0.00208 -0.28356 0.00039 -0.28264 C -0.00234 -0.28125 -0.00495 -0.27963 -0.00755 -0.27801 L -0.01146 -0.27569 C -0.05273 -0.27893 -0.03724 -0.26088 -0.0431 -0.28495 C -0.04388 -0.28819 -0.04479 -0.2912 -0.0457 -0.29444 C -0.04622 -0.29907 -0.04648 -0.3037 -0.047 -0.30833 C -0.0474 -0.31088 -0.04805 -0.31296 -0.04831 -0.31527 C -0.04896 -0.32083 -0.04922 -0.32639 -0.04961 -0.33171 C -0.04922 -0.34004 -0.0513 -0.35995 -0.0431 -0.36227 C -0.03919 -0.36319 -0.03516 -0.36065 -0.03125 -0.35972 C -0.02005 -0.34652 -0.03737 -0.36828 -0.022 -0.3412 C -0.0207 -0.33889 -0.01927 -0.33657 -0.0181 -0.33402 C -0.01706 -0.33194 -0.01641 -0.3294 -0.01549 -0.32708 C -0.00729 -0.30671 -0.0151 -0.32731 -0.00885 -0.31065 C -0.00469 -0.28865 -0.01068 -0.3169 -0.00495 -0.29907 C -0.00378 -0.29537 -0.00312 -0.2912 -0.00234 -0.28727 C -0.00091 -0.28055 -0.00065 -0.27824 0.00039 -0.27106 C 0.00078 -0.25532 0.00091 -0.23981 0.00169 -0.2243 C 0.00182 -0.22176 0.00221 -0.21921 0.003 -0.21713 C 0.00365 -0.21527 0.00469 -0.21412 0.0056 -0.2125 C 0.00599 -0.20949 0.00638 -0.20625 0.0069 -0.20324 C 0.00729 -0.20069 0.0082 -0.19861 0.0082 -0.19606 C 0.0082 -0.19051 0.00742 -0.18518 0.0069 -0.17986 C 0.00612 -0.17037 0.00599 -0.16065 0.0043 -0.15162 C 0.00391 -0.1493 0.00326 -0.14699 0.003 -0.14467 C 0.00156 -0.13472 0.00117 -0.12685 0.00039 -0.11666 C -0.00078 -0.1037 -0.00091 -0.10301 -0.00234 -0.09097 C -0.00273 -0.07685 -0.00286 -0.06273 -0.00365 -0.04884 C -0.00378 -0.04629 -0.00482 -0.04421 -0.00495 -0.0419 C -0.0056 -0.0294 -0.00586 -0.0169 -0.00625 -0.0044 C -0.00495 -0.00208 -0.00378 0.0007 -0.00234 0.00255 C -0.00117 0.00394 0.00169 0.0051 0.00169 0.0051 L 0.0043 0.0051" pathEditMode="relative" ptsTypes="AAAAAAAAAAAAAAAAAAAAAAAAAAAAAAAAAAAAAAAAAAAAAAAAAAAAAAAAAAAAAAAAAAAAAAAAAAAAAAAAAAAAA">
                                      <p:cBhvr>
                                        <p:cTn id="1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7" presetClass="emph" presetSubtype="0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37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988B"/>
                                      </p:to>
                                    </p:animClr>
                                    <p:animClr clrSpc="rgb" dir="cw">
                                      <p:cBhvr>
                                        <p:cTn id="33" dur="37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988B"/>
                                      </p:to>
                                    </p:animClr>
                                    <p:set>
                                      <p:cBhvr>
                                        <p:cTn id="34" dur="37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37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37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988B"/>
                                      </p:to>
                                    </p:animClr>
                                    <p:animClr clrSpc="rgb" dir="cw">
                                      <p:cBhvr>
                                        <p:cTn id="38" dur="37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988B"/>
                                      </p:to>
                                    </p:animClr>
                                    <p:set>
                                      <p:cBhvr>
                                        <p:cTn id="39" dur="37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37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7" presetClass="emph" presetSubtype="0" fill="remove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0D6C3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0D6C3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" y="1254"/>
            <a:ext cx="12188286" cy="685510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9662465" y="810199"/>
            <a:ext cx="2031325" cy="317009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0" dirty="0">
                <a:solidFill>
                  <a:schemeClr val="bg1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目录</a:t>
            </a:r>
            <a:endParaRPr lang="zh-CN" altLang="en-US" sz="12000" dirty="0">
              <a:solidFill>
                <a:schemeClr val="bg1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t="67092" r="76429"/>
          <a:stretch>
            <a:fillRect/>
          </a:stretch>
        </p:blipFill>
        <p:spPr>
          <a:xfrm>
            <a:off x="1074058" y="4601029"/>
            <a:ext cx="1799771" cy="22565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8" t="80427" r="67738"/>
          <a:stretch>
            <a:fillRect/>
          </a:stretch>
        </p:blipFill>
        <p:spPr>
          <a:xfrm>
            <a:off x="1545742" y="5515102"/>
            <a:ext cx="1930401" cy="13421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7" r="78929"/>
          <a:stretch>
            <a:fillRect/>
          </a:stretch>
        </p:blipFill>
        <p:spPr>
          <a:xfrm>
            <a:off x="174168" y="5341660"/>
            <a:ext cx="2569029" cy="15163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75" r="85238"/>
          <a:stretch>
            <a:fillRect/>
          </a:stretch>
        </p:blipFill>
        <p:spPr>
          <a:xfrm>
            <a:off x="0" y="4455885"/>
            <a:ext cx="1799771" cy="2401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05" t="80427"/>
          <a:stretch>
            <a:fillRect/>
          </a:stretch>
        </p:blipFill>
        <p:spPr>
          <a:xfrm>
            <a:off x="9681028" y="5515429"/>
            <a:ext cx="2510971" cy="13421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>
            <a:off x="10929258" y="3280229"/>
            <a:ext cx="1262742" cy="2235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3" t="59049"/>
          <a:stretch>
            <a:fillRect/>
          </a:stretch>
        </p:blipFill>
        <p:spPr>
          <a:xfrm>
            <a:off x="10160000" y="4049485"/>
            <a:ext cx="2032000" cy="280811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3" t="46137" r="6429" b="36930"/>
          <a:stretch>
            <a:fillRect/>
          </a:stretch>
        </p:blipFill>
        <p:spPr>
          <a:xfrm>
            <a:off x="10054014" y="471906"/>
            <a:ext cx="1248229" cy="116114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6" t="73019" r="14762"/>
          <a:stretch>
            <a:fillRect/>
          </a:stretch>
        </p:blipFill>
        <p:spPr>
          <a:xfrm>
            <a:off x="6836228" y="5007832"/>
            <a:ext cx="3933372" cy="1850168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8258992" y="1464477"/>
            <a:ext cx="954107" cy="24463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5000" dirty="0">
                <a:solidFill>
                  <a:schemeClr val="bg1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content</a:t>
            </a:r>
            <a:endParaRPr lang="zh-CN" altLang="en-US" sz="5000" dirty="0">
              <a:solidFill>
                <a:schemeClr val="bg1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881572" y="1481416"/>
            <a:ext cx="925791" cy="5088194"/>
            <a:chOff x="2500148" y="1052478"/>
            <a:chExt cx="925791" cy="5088194"/>
          </a:xfrm>
        </p:grpSpPr>
        <p:grpSp>
          <p:nvGrpSpPr>
            <p:cNvPr id="2" name="组合 1"/>
            <p:cNvGrpSpPr/>
            <p:nvPr/>
          </p:nvGrpSpPr>
          <p:grpSpPr>
            <a:xfrm>
              <a:off x="2500148" y="1052478"/>
              <a:ext cx="925791" cy="5088194"/>
              <a:chOff x="3310823" y="641119"/>
              <a:chExt cx="925791" cy="5088194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3310823" y="641119"/>
                <a:ext cx="925791" cy="5088194"/>
              </a:xfrm>
              <a:prstGeom prst="rect">
                <a:avLst/>
              </a:prstGeom>
              <a:solidFill>
                <a:srgbClr val="265158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3417253" y="765174"/>
                <a:ext cx="613410" cy="483851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dist"/>
                <a:r>
                  <a:rPr lang="zh-CN" alt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思源宋体 CN Heavy" pitchFamily="18" charset="-122"/>
                    <a:sym typeface="Arial" panose="020B0604020202020204" pitchFamily="34" charset="0"/>
                  </a:rPr>
                  <a:t>论文手必备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思源宋体 CN Heavy" pitchFamily="18" charset="-122"/>
                    <a:sym typeface="Arial" panose="020B0604020202020204" pitchFamily="34" charset="0"/>
                  </a:rPr>
                  <a:t>知识</a:t>
                </a:r>
                <a:endPara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思源宋体 CN Heavy" pitchFamily="18" charset="-122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 flipH="1">
              <a:off x="2635550" y="1089058"/>
              <a:ext cx="0" cy="50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3263769" y="1089058"/>
              <a:ext cx="0" cy="50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5251050" y="608563"/>
            <a:ext cx="925791" cy="5088194"/>
            <a:chOff x="2500148" y="1052478"/>
            <a:chExt cx="925791" cy="5088194"/>
          </a:xfrm>
        </p:grpSpPr>
        <p:grpSp>
          <p:nvGrpSpPr>
            <p:cNvPr id="45" name="组合 44"/>
            <p:cNvGrpSpPr/>
            <p:nvPr/>
          </p:nvGrpSpPr>
          <p:grpSpPr>
            <a:xfrm>
              <a:off x="2500148" y="1052478"/>
              <a:ext cx="925791" cy="5088194"/>
              <a:chOff x="3310823" y="641119"/>
              <a:chExt cx="925791" cy="5088194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3310823" y="641119"/>
                <a:ext cx="925791" cy="5088194"/>
              </a:xfrm>
              <a:prstGeom prst="rect">
                <a:avLst/>
              </a:prstGeom>
              <a:solidFill>
                <a:srgbClr val="265158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3440748" y="744854"/>
                <a:ext cx="613410" cy="483851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dist"/>
                <a:r>
                  <a:rPr lang="zh-CN" alt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思源宋体 CN Heavy" pitchFamily="18" charset="-122"/>
                    <a:sym typeface="Arial" panose="020B0604020202020204" pitchFamily="34" charset="0"/>
                  </a:rPr>
                  <a:t>论文手常用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思源宋体 CN Heavy" pitchFamily="18" charset="-122"/>
                    <a:sym typeface="Arial" panose="020B0604020202020204" pitchFamily="34" charset="0"/>
                  </a:rPr>
                  <a:t>软件</a:t>
                </a:r>
                <a:endPara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思源宋体 CN Heavy" pitchFamily="18" charset="-122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46" name="直接连接符 45"/>
            <p:cNvCxnSpPr/>
            <p:nvPr/>
          </p:nvCxnSpPr>
          <p:spPr>
            <a:xfrm flipH="1">
              <a:off x="2635550" y="1089058"/>
              <a:ext cx="0" cy="50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3263769" y="1089058"/>
              <a:ext cx="0" cy="50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3610041" y="1469965"/>
            <a:ext cx="925791" cy="5088194"/>
            <a:chOff x="2500148" y="1052478"/>
            <a:chExt cx="925791" cy="5088194"/>
          </a:xfrm>
        </p:grpSpPr>
        <p:grpSp>
          <p:nvGrpSpPr>
            <p:cNvPr id="51" name="组合 50"/>
            <p:cNvGrpSpPr/>
            <p:nvPr/>
          </p:nvGrpSpPr>
          <p:grpSpPr>
            <a:xfrm>
              <a:off x="2500148" y="1052478"/>
              <a:ext cx="925791" cy="5088194"/>
              <a:chOff x="3310823" y="641119"/>
              <a:chExt cx="925791" cy="5088194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3310823" y="641119"/>
                <a:ext cx="925791" cy="5088194"/>
              </a:xfrm>
              <a:prstGeom prst="rect">
                <a:avLst/>
              </a:prstGeom>
              <a:solidFill>
                <a:srgbClr val="265158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3439478" y="756284"/>
                <a:ext cx="613410" cy="483851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dist"/>
                <a:r>
                  <a:rPr lang="zh-CN" alt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思源宋体 CN Heavy" pitchFamily="18" charset="-122"/>
                    <a:sym typeface="Arial" panose="020B0604020202020204" pitchFamily="34" charset="0"/>
                  </a:rPr>
                  <a:t>论文手比赛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思源宋体 CN Heavy" pitchFamily="18" charset="-122"/>
                    <a:sym typeface="Arial" panose="020B0604020202020204" pitchFamily="34" charset="0"/>
                  </a:rPr>
                  <a:t>规划</a:t>
                </a:r>
                <a:endPara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思源宋体 CN Heavy" pitchFamily="18" charset="-122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H="1">
              <a:off x="2635550" y="1089058"/>
              <a:ext cx="0" cy="50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63769" y="1089058"/>
              <a:ext cx="0" cy="50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1930733" y="651265"/>
            <a:ext cx="925791" cy="5088194"/>
            <a:chOff x="2500148" y="1052478"/>
            <a:chExt cx="925791" cy="5088194"/>
          </a:xfrm>
        </p:grpSpPr>
        <p:grpSp>
          <p:nvGrpSpPr>
            <p:cNvPr id="57" name="组合 56"/>
            <p:cNvGrpSpPr/>
            <p:nvPr/>
          </p:nvGrpSpPr>
          <p:grpSpPr>
            <a:xfrm>
              <a:off x="2500148" y="1052478"/>
              <a:ext cx="925791" cy="5088194"/>
              <a:chOff x="3310823" y="641119"/>
              <a:chExt cx="925791" cy="5088194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3310823" y="641119"/>
                <a:ext cx="925791" cy="5088194"/>
              </a:xfrm>
              <a:prstGeom prst="rect">
                <a:avLst/>
              </a:prstGeom>
              <a:solidFill>
                <a:srgbClr val="265158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3476943" y="666749"/>
                <a:ext cx="613410" cy="483851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zh-CN" alt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思源宋体 CN Heavy" pitchFamily="18" charset="-122"/>
                    <a:sym typeface="Arial" panose="020B0604020202020204" pitchFamily="34" charset="0"/>
                  </a:rPr>
                  <a:t>总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思源宋体 CN Heavy" pitchFamily="18" charset="-122"/>
                    <a:sym typeface="Arial" panose="020B0604020202020204" pitchFamily="34" charset="0"/>
                  </a:rPr>
                  <a:t>   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思源宋体 CN Heavy" pitchFamily="18" charset="-122"/>
                    <a:sym typeface="Arial" panose="020B0604020202020204" pitchFamily="34" charset="0"/>
                  </a:rPr>
                  <a:t>结</a:t>
                </a:r>
                <a:endPara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思源宋体 CN Heavy" pitchFamily="18" charset="-122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58" name="直接连接符 57"/>
            <p:cNvCxnSpPr/>
            <p:nvPr/>
          </p:nvCxnSpPr>
          <p:spPr>
            <a:xfrm flipH="1">
              <a:off x="2635550" y="1089058"/>
              <a:ext cx="0" cy="50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263769" y="1089058"/>
              <a:ext cx="0" cy="504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6881571" y="594986"/>
            <a:ext cx="936000" cy="756000"/>
            <a:chOff x="1695114" y="471906"/>
            <a:chExt cx="936000" cy="756000"/>
          </a:xfrm>
        </p:grpSpPr>
        <p:sp>
          <p:nvSpPr>
            <p:cNvPr id="11" name="矩形 10"/>
            <p:cNvSpPr/>
            <p:nvPr/>
          </p:nvSpPr>
          <p:spPr>
            <a:xfrm>
              <a:off x="1695114" y="471906"/>
              <a:ext cx="936000" cy="756000"/>
            </a:xfrm>
            <a:prstGeom prst="rect">
              <a:avLst/>
            </a:prstGeom>
            <a:gradFill flip="none" rotWithShape="1">
              <a:gsLst>
                <a:gs pos="26000">
                  <a:srgbClr val="0EB6A6">
                    <a:alpha val="80000"/>
                  </a:srgbClr>
                </a:gs>
                <a:gs pos="85000">
                  <a:srgbClr val="0C988B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872793" y="646265"/>
              <a:ext cx="5859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zh-CN" altLang="en-US" sz="25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236753" y="5792639"/>
            <a:ext cx="936000" cy="756000"/>
            <a:chOff x="1695114" y="471906"/>
            <a:chExt cx="936000" cy="756000"/>
          </a:xfrm>
        </p:grpSpPr>
        <p:sp>
          <p:nvSpPr>
            <p:cNvPr id="64" name="矩形 63"/>
            <p:cNvSpPr/>
            <p:nvPr/>
          </p:nvSpPr>
          <p:spPr>
            <a:xfrm>
              <a:off x="1695114" y="471906"/>
              <a:ext cx="936000" cy="756000"/>
            </a:xfrm>
            <a:prstGeom prst="rect">
              <a:avLst/>
            </a:prstGeom>
            <a:gradFill flip="none" rotWithShape="1">
              <a:gsLst>
                <a:gs pos="26000">
                  <a:srgbClr val="0EB6A6">
                    <a:alpha val="80000"/>
                  </a:srgbClr>
                </a:gs>
                <a:gs pos="85000">
                  <a:srgbClr val="0C988B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872793" y="646265"/>
              <a:ext cx="5859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sz="25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613985" y="639814"/>
            <a:ext cx="936000" cy="756000"/>
            <a:chOff x="1695114" y="471906"/>
            <a:chExt cx="936000" cy="756000"/>
          </a:xfrm>
        </p:grpSpPr>
        <p:sp>
          <p:nvSpPr>
            <p:cNvPr id="67" name="矩形 66"/>
            <p:cNvSpPr/>
            <p:nvPr/>
          </p:nvSpPr>
          <p:spPr>
            <a:xfrm>
              <a:off x="1695114" y="471906"/>
              <a:ext cx="936000" cy="756000"/>
            </a:xfrm>
            <a:prstGeom prst="rect">
              <a:avLst/>
            </a:prstGeom>
            <a:gradFill flip="none" rotWithShape="1">
              <a:gsLst>
                <a:gs pos="26000">
                  <a:srgbClr val="0EB6A6">
                    <a:alpha val="80000"/>
                  </a:srgbClr>
                </a:gs>
                <a:gs pos="85000">
                  <a:srgbClr val="0C988B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72793" y="646265"/>
              <a:ext cx="5859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sz="25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914069" y="5813610"/>
            <a:ext cx="936000" cy="756000"/>
            <a:chOff x="1695114" y="471906"/>
            <a:chExt cx="936000" cy="756000"/>
          </a:xfrm>
        </p:grpSpPr>
        <p:sp>
          <p:nvSpPr>
            <p:cNvPr id="70" name="矩形 69"/>
            <p:cNvSpPr/>
            <p:nvPr/>
          </p:nvSpPr>
          <p:spPr>
            <a:xfrm>
              <a:off x="1695114" y="471906"/>
              <a:ext cx="936000" cy="756000"/>
            </a:xfrm>
            <a:prstGeom prst="rect">
              <a:avLst/>
            </a:prstGeom>
            <a:gradFill flip="none" rotWithShape="1">
              <a:gsLst>
                <a:gs pos="26000">
                  <a:srgbClr val="0EB6A6">
                    <a:alpha val="80000"/>
                  </a:srgbClr>
                </a:gs>
                <a:gs pos="85000">
                  <a:srgbClr val="0C988B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872793" y="646265"/>
              <a:ext cx="5859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zh-CN" altLang="en-US" sz="25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58 0.50625 L 0.06758 0.50625 C 0.06615 0.5132 0.06485 0.52014 0.06354 0.52732 C 0.06302 0.53033 0.06302 0.5338 0.06224 0.53658 C 0.06081 0.54167 0.05703 0.5507 0.05703 0.5507 C 0.05651 0.5544 0.05651 0.55857 0.05573 0.56227 C 0.05521 0.56435 0.05378 0.56528 0.053 0.5669 C 0.05169 0.56991 0.05026 0.57292 0.04909 0.57639 C 0.04805 0.5794 0.0474 0.58264 0.04649 0.58565 C 0.04518 0.58959 0.04375 0.59329 0.04258 0.59746 C 0.04063 0.60347 0.03945 0.61019 0.03724 0.61621 C 0.03633 0.61852 0.03555 0.62084 0.03464 0.62315 C 0.03333 0.62639 0.03177 0.62917 0.03073 0.63241 C 0.02956 0.63611 0.02904 0.64051 0.028 0.64422 C 0.02735 0.64676 0.02617 0.64884 0.02539 0.65116 C 0.02448 0.65417 0.02383 0.65764 0.02279 0.66065 C 0.02162 0.66389 0.02005 0.66667 0.01888 0.66991 C 0.01537 0.67986 0.01719 0.67986 0.01224 0.68866 C 0.01107 0.69051 0.00951 0.69144 0.00833 0.69329 C 0.00547 0.69769 0.00352 0.70371 0.00039 0.70741 C -0.00625 0.71528 -0.00755 0.71852 -0.01536 0.7213 L -0.02851 0.72593 C -0.04427 0.72523 -0.06015 0.725 -0.07591 0.72361 C -0.07812 0.72361 -0.08034 0.72199 -0.08242 0.7213 C -0.08594 0.72037 -0.08945 0.71991 -0.09297 0.71898 C -0.09987 0.71713 -0.10039 0.71621 -0.10742 0.71204 L -0.11927 0.70509 L -0.12721 0.70023 C -0.12904 0.69792 -0.1306 0.69514 -0.13242 0.69329 C -0.13372 0.69213 -0.13515 0.6919 -0.13646 0.69097 C -0.13906 0.68889 -0.1418 0.68681 -0.14427 0.68403 C -0.14544 0.68287 -0.14596 0.68056 -0.147 0.67917 C -0.15234 0.67246 -0.15234 0.67292 -0.15742 0.66991 C -0.16667 0.65764 -0.1612 0.66574 -0.17331 0.64422 C -0.17461 0.6419 -0.17617 0.63982 -0.17721 0.63727 C -0.17812 0.63472 -0.1789 0.63241 -0.17982 0.63009 C -0.18294 0.62269 -0.18555 0.61783 -0.18776 0.60903 C -0.18776 0.60903 -0.19101 0.59144 -0.19167 0.58797 C -0.19219 0.58565 -0.19245 0.58334 -0.19297 0.58102 C -0.19388 0.57801 -0.19492 0.57477 -0.1957 0.57176 C -0.19622 0.56945 -0.19635 0.5669 -0.197 0.56459 C -0.19765 0.56204 -0.1987 0.55996 -0.19961 0.55764 C -0.2 0.55301 -0.2 0.54815 -0.20091 0.54352 C -0.20586 0.51736 -0.20169 0.55834 -0.20482 0.52732 C -0.20547 0.52176 -0.2056 0.51621 -0.20612 0.51088 C -0.20638 0.50834 -0.20716 0.50625 -0.20742 0.50394 C -0.20794 0.5007 -0.20846 0.49769 -0.20885 0.49445 C -0.21211 0.46783 -0.2082 0.4963 -0.21146 0.47338 C -0.21185 0.46644 -0.21211 0.45926 -0.21276 0.45232 C -0.21341 0.44607 -0.21536 0.43357 -0.21536 0.43357 C -0.21575 0.42431 -0.21601 0.41482 -0.21667 0.40556 C -0.21693 0.40324 -0.21784 0.40093 -0.21797 0.39861 C -0.21875 0.38843 -0.21862 0.37824 -0.21927 0.36806 C -0.21953 0.36574 -0.22031 0.36343 -0.2207 0.36111 C -0.22383 0.33866 -0.22031 0.35857 -0.22331 0.34236 C -0.22552 0.26736 -0.22552 0.28843 -0.22331 0.17871 C -0.22318 0.17477 -0.22239 0.17084 -0.222 0.1669 C -0.22148 0.16227 -0.22096 0.15764 -0.2207 0.15301 C -0.22018 0.14676 -0.21992 0.14051 -0.21927 0.13426 C -0.21914 0.13172 -0.21849 0.12963 -0.21797 0.12732 C -0.21758 0.1213 -0.21614 0.10324 -0.21536 0.09676 C -0.21458 0.09051 -0.21432 0.0838 -0.21276 0.07801 C -0.21185 0.075 -0.21068 0.07199 -0.21015 0.06875 C -0.20898 0.06273 -0.2095 0.05533 -0.20742 0.05 C -0.20664 0.04769 -0.2056 0.04537 -0.20482 0.04306 C -0.2039 0.04005 -0.20325 0.03658 -0.20221 0.03357 C -0.20104 0.03033 -0.19948 0.02755 -0.19831 0.02431 C -0.19648 0.01968 -0.19492 0.01482 -0.19297 0.01019 C -0.19036 0.00394 -0.18828 -0.00301 -0.18515 -0.00856 C -0.18242 -0.01319 -0.18021 -0.01852 -0.17721 -0.02245 C -0.17552 -0.02477 -0.1737 -0.02731 -0.172 -0.0294 C -0.1707 -0.03125 -0.16927 -0.03241 -0.16797 -0.03426 C -0.15703 -0.05092 -0.16888 -0.03703 -0.15612 -0.05046 C -0.15534 -0.05301 -0.15482 -0.05578 -0.15351 -0.05764 C -0.15247 -0.05903 -0.15078 -0.05879 -0.14961 -0.05995 C -0.14726 -0.06203 -0.14505 -0.06412 -0.14297 -0.0669 C -0.14154 -0.06898 -0.14049 -0.07199 -0.13906 -0.07384 C -0.12851 -0.08842 -0.13476 -0.07986 -0.12721 -0.08565 C -0.12539 -0.08703 -0.1237 -0.08889 -0.122 -0.09028 C -0.1207 -0.0912 -0.1194 -0.0919 -0.11797 -0.09259 C -0.11458 -0.09444 -0.10742 -0.09722 -0.10742 -0.09722 C -0.09648 -0.09653 -0.08555 -0.09629 -0.07461 -0.09491 C -0.07279 -0.09467 -0.07109 -0.09328 -0.06927 -0.09259 C -0.06627 -0.09166 -0.06315 -0.0912 -0.06015 -0.09028 C -0.05573 -0.08889 -0.0513 -0.08727 -0.047 -0.08565 C -0.03867 -0.08264 -0.04258 -0.08426 -0.03515 -0.08102 C -0.03138 -0.07662 -0.02604 -0.07153 -0.02331 -0.06458 C -0.02213 -0.0618 -0.02174 -0.0581 -0.0207 -0.05532 C -0.01992 -0.05347 -0.01875 -0.05231 -0.01797 -0.05046 C -0.01614 -0.04606 -0.01445 -0.0412 -0.01276 -0.03657 L -0.01015 -0.0294 C -0.00924 -0.02708 -0.00794 -0.02523 -0.00742 -0.02245 C -0.00664 -0.01782 -0.00612 -0.01296 -0.00482 -0.00856 L -0.00091 0.00556 L -0.00091 0.00556" pathEditMode="relative" ptsTypes="AAAAAAAAAAAAAAAAAAAAAAAAAAAAAAAAAAAAAAAAAAAAAAAAAAAAAAAAAAAAAAAAAAAAAAAAAAAAAAAAAAAAAAAAAAAAAAA">
                                      <p:cBhvr>
                                        <p:cTn id="9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06 1.85185E-06 L -4.375E-06 0.81273" pathEditMode="relative" rAng="0" ptsTypes="AA">
                                      <p:cBhvr>
                                        <p:cTn id="23" dur="1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62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06 1.48148E-06 L 0.00482 -0.83935" pathEditMode="relative" rAng="0" ptsTypes="AA">
                                      <p:cBhvr>
                                        <p:cTn id="31" dur="175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-4196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06 3.7037E-07 L -0.00196 0.78657" pathEditMode="relative" rAng="0" ptsTypes="AA">
                                      <p:cBhvr>
                                        <p:cTn id="39" dur="175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3932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06 2.22222E-06 L 0.00261 -0.84537" pathEditMode="relative" rAng="0" ptsTypes="AA">
                                      <p:cBhvr>
                                        <p:cTn id="47" dur="175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4226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94" y="1447"/>
            <a:ext cx="12204000" cy="68639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 rot="20209407" flipH="1" flipV="1">
            <a:off x="10873733" y="4748529"/>
            <a:ext cx="1262742" cy="2235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36884" y="288758"/>
            <a:ext cx="11484000" cy="6300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33306" y="444660"/>
            <a:ext cx="3800908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论文手比赛</a:t>
            </a:r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规划</a:t>
            </a:r>
            <a:endParaRPr lang="zh-CN" altLang="en-US" sz="2800" dirty="0">
              <a:solidFill>
                <a:srgbClr val="0C988B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0694" y="-9169"/>
            <a:ext cx="1044000" cy="972000"/>
            <a:chOff x="-10694" y="38957"/>
            <a:chExt cx="1728000" cy="1620000"/>
          </a:xfrm>
        </p:grpSpPr>
        <p:grpSp>
          <p:nvGrpSpPr>
            <p:cNvPr id="21" name="组合 20"/>
            <p:cNvGrpSpPr/>
            <p:nvPr/>
          </p:nvGrpSpPr>
          <p:grpSpPr>
            <a:xfrm>
              <a:off x="-10694" y="38957"/>
              <a:ext cx="1728000" cy="1620000"/>
              <a:chOff x="1695114" y="460154"/>
              <a:chExt cx="936000" cy="791163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695114" y="460154"/>
                <a:ext cx="936000" cy="791163"/>
              </a:xfrm>
              <a:prstGeom prst="rect">
                <a:avLst/>
              </a:prstGeom>
              <a:gradFill flip="none" rotWithShape="1">
                <a:gsLst>
                  <a:gs pos="23000">
                    <a:srgbClr val="10D6C3">
                      <a:alpha val="90000"/>
                    </a:srgbClr>
                  </a:gs>
                  <a:gs pos="88000">
                    <a:srgbClr val="0C988B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10105" y="633278"/>
                <a:ext cx="585944" cy="450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01</a:t>
                </a:r>
                <a:endParaRPr lang="zh-CN" altLang="en-US" sz="30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128903" y="133763"/>
              <a:ext cx="1454684" cy="140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6" t="9741" r="21895" b="7602"/>
          <a:stretch>
            <a:fillRect/>
          </a:stretch>
        </p:blipFill>
        <p:spPr>
          <a:xfrm flipV="1">
            <a:off x="9280688" y="288758"/>
            <a:ext cx="2574428" cy="26130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99185" y="2165350"/>
            <a:ext cx="7125970" cy="22783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/>
              <a:t>       </a:t>
            </a:r>
            <a:r>
              <a:rPr lang="zh-CN" altLang="en-US" b="1"/>
              <a:t>比赛开始，团队成员一起进行选题，讨论。确定选题后，进行第一问的讨论，解题。若建模手已经完成第一问的一部分，便可以着手开始写论文的第一题部分。此后，论文手会不间断的书写后面每一问，但要确保理解每一问答案的思路，不会的就去问建模手，务必完全表述建模思路。</a:t>
            </a:r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pPr algn="ctr"/>
            <a:r>
              <a:rPr lang="zh-CN" altLang="en-US" b="1">
                <a:solidFill>
                  <a:srgbClr val="FF0000"/>
                </a:solidFill>
              </a:rPr>
              <a:t>切记：我们是一个团体，有多余时间，一定去帮助其他两个人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94" y="1447"/>
            <a:ext cx="12204000" cy="68639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t="67092" r="76429"/>
          <a:stretch>
            <a:fillRect/>
          </a:stretch>
        </p:blipFill>
        <p:spPr>
          <a:xfrm>
            <a:off x="1074058" y="4601029"/>
            <a:ext cx="1799771" cy="22565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8" t="80427" r="67738"/>
          <a:stretch>
            <a:fillRect/>
          </a:stretch>
        </p:blipFill>
        <p:spPr>
          <a:xfrm>
            <a:off x="2295536" y="5515429"/>
            <a:ext cx="1930401" cy="13421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7" r="78929"/>
          <a:stretch>
            <a:fillRect/>
          </a:stretch>
        </p:blipFill>
        <p:spPr>
          <a:xfrm>
            <a:off x="174168" y="5341660"/>
            <a:ext cx="2569029" cy="15163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75" r="85238"/>
          <a:stretch>
            <a:fillRect/>
          </a:stretch>
        </p:blipFill>
        <p:spPr>
          <a:xfrm>
            <a:off x="0" y="4455885"/>
            <a:ext cx="1799771" cy="2401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05" t="80427"/>
          <a:stretch>
            <a:fillRect/>
          </a:stretch>
        </p:blipFill>
        <p:spPr>
          <a:xfrm>
            <a:off x="9681028" y="5515429"/>
            <a:ext cx="2510971" cy="13421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>
            <a:off x="10929258" y="3280229"/>
            <a:ext cx="1262742" cy="2235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3" t="59049"/>
          <a:stretch>
            <a:fillRect/>
          </a:stretch>
        </p:blipFill>
        <p:spPr>
          <a:xfrm>
            <a:off x="10160000" y="4049485"/>
            <a:ext cx="2032000" cy="280811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3" t="46137" r="6429" b="36930"/>
          <a:stretch>
            <a:fillRect/>
          </a:stretch>
        </p:blipFill>
        <p:spPr>
          <a:xfrm>
            <a:off x="1360518" y="4180516"/>
            <a:ext cx="1248229" cy="116114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6" t="73019" r="14762"/>
          <a:stretch>
            <a:fillRect/>
          </a:stretch>
        </p:blipFill>
        <p:spPr>
          <a:xfrm>
            <a:off x="6836228" y="5007832"/>
            <a:ext cx="3933372" cy="1850168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659180" y="2523826"/>
            <a:ext cx="4533013" cy="1620000"/>
          </a:xfrm>
          <a:prstGeom prst="rect">
            <a:avLst/>
          </a:prstGeom>
          <a:solidFill>
            <a:srgbClr val="26515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76672" y="3040040"/>
            <a:ext cx="3571562" cy="6299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500" dirty="0">
                <a:solidFill>
                  <a:schemeClr val="bg1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总结</a:t>
            </a:r>
            <a:endParaRPr lang="zh-CN" altLang="en-US" sz="3500" dirty="0">
              <a:solidFill>
                <a:schemeClr val="bg1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659180" y="2782068"/>
            <a:ext cx="45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667202" y="3848862"/>
            <a:ext cx="45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7501954" y="2523828"/>
            <a:ext cx="1728000" cy="1620000"/>
            <a:chOff x="7501954" y="2523828"/>
            <a:chExt cx="1728000" cy="1620000"/>
          </a:xfrm>
        </p:grpSpPr>
        <p:grpSp>
          <p:nvGrpSpPr>
            <p:cNvPr id="28" name="组合 27"/>
            <p:cNvGrpSpPr/>
            <p:nvPr/>
          </p:nvGrpSpPr>
          <p:grpSpPr>
            <a:xfrm>
              <a:off x="7501954" y="2523828"/>
              <a:ext cx="1728000" cy="1620000"/>
              <a:chOff x="1695114" y="460154"/>
              <a:chExt cx="936000" cy="791163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695114" y="460154"/>
                <a:ext cx="936000" cy="791163"/>
              </a:xfrm>
              <a:prstGeom prst="rect">
                <a:avLst/>
              </a:prstGeom>
              <a:gradFill flip="none" rotWithShape="1">
                <a:gsLst>
                  <a:gs pos="23000">
                    <a:srgbClr val="10D6C3">
                      <a:alpha val="80000"/>
                    </a:srgbClr>
                  </a:gs>
                  <a:gs pos="88000">
                    <a:srgbClr val="0C988B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910105" y="633278"/>
                <a:ext cx="585944" cy="458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5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04</a:t>
                </a:r>
                <a:endParaRPr lang="zh-CN" altLang="en-US" sz="55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7641551" y="2618634"/>
              <a:ext cx="1454684" cy="140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7 -0.63565 L -0.147 -0.63565 C -0.12786 -0.63194 -0.14115 -0.63611 -0.13125 -0.63102 C -0.1293 -0.63009 -0.12422 -0.62824 -0.122 -0.62639 C -0.11302 -0.61828 -0.12383 -0.6243 -0.11289 -0.61944 C -0.10521 -0.61041 -0.11263 -0.61828 -0.10495 -0.61227 C -0.10312 -0.61111 -0.10143 -0.60902 -0.09974 -0.60764 C -0.09844 -0.60671 -0.097 -0.60648 -0.0957 -0.60532 C -0.09271 -0.60231 -0.08776 -0.59699 -0.08516 -0.59143 C -0.07852 -0.57662 -0.08633 -0.59097 -0.07995 -0.57963 C -0.07956 -0.57662 -0.07904 -0.57338 -0.07865 -0.57037 C -0.07539 -0.54166 -0.07904 -0.56852 -0.07604 -0.54699 C -0.07643 -0.53356 -0.07656 -0.52037 -0.07734 -0.50717 C -0.07773 -0.49977 -0.07943 -0.49953 -0.08125 -0.49305 C -0.0819 -0.49097 -0.0819 -0.48819 -0.08255 -0.48611 C -0.0832 -0.48426 -0.08424 -0.48287 -0.08516 -0.48148 C -0.0888 -0.47615 -0.08893 -0.47685 -0.0931 -0.4743 C -0.09622 -0.47523 -0.09987 -0.47338 -0.10234 -0.47685 C -0.10521 -0.48055 -0.10273 -0.4993 -0.10234 -0.50254 C -0.10208 -0.50486 -0.10208 -0.5081 -0.10104 -0.50949 C -0.0987 -0.51227 -0.0957 -0.5125 -0.0931 -0.51412 L -0.08919 -0.51643 C -0.08008 -0.5162 -0.04766 -0.51875 -0.02995 -0.5118 C -0.02852 -0.51134 -0.02734 -0.51018 -0.02604 -0.50949 C -0.02461 -0.50787 -0.02344 -0.50602 -0.022 -0.50486 C -0.02031 -0.50347 -0.01836 -0.50416 -0.0168 -0.50254 C -0.0151 -0.50092 -0.01432 -0.49722 -0.01276 -0.49537 C -0.01172 -0.49398 -0.01003 -0.49421 -0.00885 -0.49305 C -0.00612 -0.49027 -0.00325 -0.48773 -0.00091 -0.48379 L 0.0056 -0.47199 C 0.00651 -0.4706 0.00716 -0.46852 0.0082 -0.46736 C 0.00951 -0.46574 0.01094 -0.46458 0.01224 -0.46273 C 0.02162 -0.4493 0.00664 -0.46782 0.01875 -0.45347 C 0.02331 -0.44143 0.01914 -0.45069 0.02539 -0.44166 C 0.0263 -0.44027 0.02695 -0.43842 0.028 -0.43703 C 0.03047 -0.43356 0.03359 -0.43171 0.03594 -0.42754 C 0.04362 -0.41389 0.03984 -0.41898 0.04635 -0.41134 C 0.04818 -0.40648 0.05026 -0.40231 0.05169 -0.39722 C 0.05482 -0.38588 0.05287 -0.39027 0.0569 -0.3831 C 0.05742 -0.38078 0.05833 -0.3787 0.0582 -0.37615 C 0.05794 -0.3699 0.05677 -0.36365 0.0556 -0.3574 C 0.05521 -0.35509 0.05508 -0.35254 0.0543 -0.35046 C 0.05365 -0.34861 0.05247 -0.34745 0.05169 -0.34583 C 0.04974 -0.3412 0.0487 -0.33565 0.04635 -0.33171 C 0.04466 -0.3287 0.04258 -0.32615 0.04115 -0.32245 C 0.04023 -0.32014 0.03971 -0.31713 0.03854 -0.31527 C 0.0362 -0.3118 0.03281 -0.30995 0.0306 -0.30602 C 0.02969 -0.3044 0.02891 -0.30277 0.028 -0.30139 C 0.02669 -0.29953 0.02539 -0.29815 0.02409 -0.29676 C 0.02057 -0.29305 0.01849 -0.29143 0.01484 -0.28958 C 0.01302 -0.28889 0.01133 -0.28819 0.00951 -0.28727 C 0.0082 -0.28657 0.0069 -0.28565 0.0056 -0.28495 C 0.00391 -0.28402 0.00208 -0.28356 0.00039 -0.28264 C -0.00234 -0.28125 -0.00495 -0.27963 -0.00755 -0.27801 L -0.01146 -0.27569 C -0.05273 -0.27893 -0.03724 -0.26088 -0.0431 -0.28495 C -0.04388 -0.28819 -0.04479 -0.2912 -0.0457 -0.29444 C -0.04622 -0.29907 -0.04648 -0.3037 -0.047 -0.30833 C -0.0474 -0.31088 -0.04805 -0.31296 -0.04831 -0.31527 C -0.04896 -0.32083 -0.04922 -0.32639 -0.04961 -0.33171 C -0.04922 -0.34004 -0.0513 -0.35995 -0.0431 -0.36227 C -0.03919 -0.36319 -0.03516 -0.36065 -0.03125 -0.35972 C -0.02005 -0.34652 -0.03737 -0.36828 -0.022 -0.3412 C -0.0207 -0.33889 -0.01927 -0.33657 -0.0181 -0.33402 C -0.01706 -0.33194 -0.01641 -0.3294 -0.01549 -0.32708 C -0.00729 -0.30671 -0.0151 -0.32731 -0.00885 -0.31065 C -0.00469 -0.28865 -0.01068 -0.3169 -0.00495 -0.29907 C -0.00378 -0.29537 -0.00312 -0.2912 -0.00234 -0.28727 C -0.00091 -0.28055 -0.00065 -0.27824 0.00039 -0.27106 C 0.00078 -0.25532 0.00091 -0.23981 0.00169 -0.2243 C 0.00182 -0.22176 0.00221 -0.21921 0.003 -0.21713 C 0.00365 -0.21527 0.00469 -0.21412 0.0056 -0.2125 C 0.00599 -0.20949 0.00638 -0.20625 0.0069 -0.20324 C 0.00729 -0.20069 0.0082 -0.19861 0.0082 -0.19606 C 0.0082 -0.19051 0.00742 -0.18518 0.0069 -0.17986 C 0.00612 -0.17037 0.00599 -0.16065 0.0043 -0.15162 C 0.00391 -0.1493 0.00326 -0.14699 0.003 -0.14467 C 0.00156 -0.13472 0.00117 -0.12685 0.00039 -0.11666 C -0.00078 -0.1037 -0.00091 -0.10301 -0.00234 -0.09097 C -0.00273 -0.07685 -0.00286 -0.06273 -0.00365 -0.04884 C -0.00378 -0.04629 -0.00482 -0.04421 -0.00495 -0.0419 C -0.0056 -0.0294 -0.00586 -0.0169 -0.00625 -0.0044 C -0.00495 -0.00208 -0.00378 0.0007 -0.00234 0.00255 C -0.00117 0.00394 0.00169 0.0051 0.00169 0.0051 L 0.0043 0.0051" pathEditMode="relative" ptsTypes="AAAAAAAAAAAAAAAAAAAAAAAAAAAAAAAAAAAAAAAAAAAAAAAAAAAAAAAAAAAAAAAAAAAAAAAAAAAAAAAAAAAAA">
                                      <p:cBhvr>
                                        <p:cTn id="1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7" presetClass="emph" presetSubtype="0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37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988B"/>
                                      </p:to>
                                    </p:animClr>
                                    <p:animClr clrSpc="rgb" dir="cw">
                                      <p:cBhvr>
                                        <p:cTn id="33" dur="37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988B"/>
                                      </p:to>
                                    </p:animClr>
                                    <p:set>
                                      <p:cBhvr>
                                        <p:cTn id="34" dur="37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37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37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988B"/>
                                      </p:to>
                                    </p:animClr>
                                    <p:animClr clrSpc="rgb" dir="cw">
                                      <p:cBhvr>
                                        <p:cTn id="38" dur="37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988B"/>
                                      </p:to>
                                    </p:animClr>
                                    <p:set>
                                      <p:cBhvr>
                                        <p:cTn id="39" dur="37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37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7" presetClass="emph" presetSubtype="0" fill="remove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0D6C3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0D6C3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94" y="1447"/>
            <a:ext cx="12204000" cy="68639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 rot="20209407" flipH="1" flipV="1">
            <a:off x="10873733" y="4748529"/>
            <a:ext cx="1262742" cy="2235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36884" y="436078"/>
            <a:ext cx="11484000" cy="6300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rPr>
              <a:t>  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rPr>
              <a:t>     </a:t>
            </a: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rPr>
              <a:t>数学建模的比赛时间非常紧，国赛是三天，美赛是不到五天，因此建模论文没办法确保结论的准确性和推理过程的科学性，在几天时间完成正常科研大半年的工作是不现实的。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ea typeface="华文新魏" panose="02010800040101010101" pitchFamily="2" charset="-122"/>
              <a:sym typeface="Arial" panose="020B0604020202020204" pitchFamily="34" charset="0"/>
            </a:endParaRPr>
          </a:p>
          <a:p>
            <a:pPr indent="457200" algn="l"/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rPr>
              <a:t>所以，要明确一点，建模比赛的目的在于体会建模的乐趣，培养建模的兴趣，锻炼建模的技能。因此，建模论文的写作必须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rPr>
              <a:t>“</a:t>
            </a: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rPr>
              <a:t>迅猛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rPr>
              <a:t>”</a:t>
            </a:r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rPr>
              <a:t>，写作手的工作要与建模手、编程手的工作紧密结合在一起，否则就达不到学习的目的。写作不是写作手一个人的事情，而是所有队员都要参与的事情。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ea typeface="华文新魏" panose="02010800040101010101" pitchFamily="2" charset="-122"/>
              <a:sym typeface="Arial" panose="020B0604020202020204" pitchFamily="34" charset="0"/>
            </a:endParaRPr>
          </a:p>
          <a:p>
            <a:pPr indent="457200" algn="l"/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rPr>
              <a:t>理由很简单，如果写作手没有参与建模的讨论和建立的过程，如果建模手没能将建模的过程清晰地表达出来，如果编程手不能对算法的思想和代码的逻辑描述清楚，论文基本上完成不了。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ea typeface="华文新魏" panose="02010800040101010101" pitchFamily="2" charset="-122"/>
              <a:sym typeface="Arial" panose="020B0604020202020204" pitchFamily="34" charset="0"/>
            </a:endParaRPr>
          </a:p>
          <a:p>
            <a:pPr indent="457200" algn="l"/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rPr>
              <a:t>所以，每个队员都要进行写作，边做边写，整个建模的全部步骤都要保留痕迹，即使是错误的、无效的工作也尽量写一点东西，对建模结论的得出或许是无用的，但是对文章却很可能成为亮点。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ea typeface="华文新魏" panose="02010800040101010101" pitchFamily="2" charset="-122"/>
              <a:sym typeface="Arial" panose="020B0604020202020204" pitchFamily="34" charset="0"/>
            </a:endParaRPr>
          </a:p>
          <a:p>
            <a:pPr algn="ctr"/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  <a:ea typeface="华文新魏" panose="02010800040101010101" pitchFamily="2" charset="-122"/>
              <a:sym typeface="Arial" panose="020B0604020202020204" pitchFamily="34" charset="0"/>
            </a:endParaRPr>
          </a:p>
          <a:p>
            <a:pPr algn="ctr"/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33306" y="435978"/>
            <a:ext cx="3800908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总结</a:t>
            </a:r>
            <a:endParaRPr lang="zh-CN" altLang="en-US" sz="2800" dirty="0">
              <a:solidFill>
                <a:srgbClr val="0C988B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0694" y="-9169"/>
            <a:ext cx="1044000" cy="972000"/>
            <a:chOff x="-10694" y="38957"/>
            <a:chExt cx="1728000" cy="1620000"/>
          </a:xfrm>
        </p:grpSpPr>
        <p:grpSp>
          <p:nvGrpSpPr>
            <p:cNvPr id="21" name="组合 20"/>
            <p:cNvGrpSpPr/>
            <p:nvPr/>
          </p:nvGrpSpPr>
          <p:grpSpPr>
            <a:xfrm>
              <a:off x="-10694" y="38957"/>
              <a:ext cx="1728000" cy="1620000"/>
              <a:chOff x="1695114" y="460154"/>
              <a:chExt cx="936000" cy="791163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695114" y="460154"/>
                <a:ext cx="936000" cy="791163"/>
              </a:xfrm>
              <a:prstGeom prst="rect">
                <a:avLst/>
              </a:prstGeom>
              <a:gradFill flip="none" rotWithShape="1">
                <a:gsLst>
                  <a:gs pos="23000">
                    <a:srgbClr val="10D6C3">
                      <a:alpha val="90000"/>
                    </a:srgbClr>
                  </a:gs>
                  <a:gs pos="88000">
                    <a:srgbClr val="0C988B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10105" y="633278"/>
                <a:ext cx="585944" cy="450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01</a:t>
                </a:r>
                <a:endParaRPr lang="zh-CN" altLang="en-US" sz="30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128903" y="133763"/>
              <a:ext cx="1454684" cy="140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94" y="1447"/>
            <a:ext cx="12204000" cy="68639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 rot="20209407" flipH="1" flipV="1">
            <a:off x="10873733" y="4748529"/>
            <a:ext cx="1262742" cy="2235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36884" y="436078"/>
            <a:ext cx="11484000" cy="6300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rPr>
              <a:t>  </a:t>
            </a: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rPr>
              <a:t>    </a:t>
            </a:r>
            <a:r>
              <a:rPr lang="zh-CN" altLang="en-US" sz="4000" b="1" dirty="0">
                <a:solidFill>
                  <a:schemeClr val="tx1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rPr>
              <a:t>写作虽然简单，但也不容小觑，因为在一定程度体现队伍的排版能力，而门面装点的重要性不言而喻，规范、清晰的论文更受青睐。</a:t>
            </a:r>
            <a:endParaRPr lang="zh-CN" altLang="en-US" sz="4000" b="1" dirty="0">
              <a:solidFill>
                <a:schemeClr val="tx1"/>
              </a:solidFill>
              <a:latin typeface="Arial" panose="020B0604020202020204" pitchFamily="34" charset="0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33306" y="435978"/>
            <a:ext cx="3800908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总结</a:t>
            </a:r>
            <a:endParaRPr lang="zh-CN" altLang="en-US" sz="2800" dirty="0">
              <a:solidFill>
                <a:srgbClr val="0C988B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0694" y="-9169"/>
            <a:ext cx="1044000" cy="972000"/>
            <a:chOff x="-10694" y="38957"/>
            <a:chExt cx="1728000" cy="1620000"/>
          </a:xfrm>
        </p:grpSpPr>
        <p:grpSp>
          <p:nvGrpSpPr>
            <p:cNvPr id="21" name="组合 20"/>
            <p:cNvGrpSpPr/>
            <p:nvPr/>
          </p:nvGrpSpPr>
          <p:grpSpPr>
            <a:xfrm>
              <a:off x="-10694" y="38957"/>
              <a:ext cx="1728000" cy="1620000"/>
              <a:chOff x="1695114" y="460154"/>
              <a:chExt cx="936000" cy="791163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695114" y="460154"/>
                <a:ext cx="936000" cy="791163"/>
              </a:xfrm>
              <a:prstGeom prst="rect">
                <a:avLst/>
              </a:prstGeom>
              <a:gradFill flip="none" rotWithShape="1">
                <a:gsLst>
                  <a:gs pos="23000">
                    <a:srgbClr val="10D6C3">
                      <a:alpha val="90000"/>
                    </a:srgbClr>
                  </a:gs>
                  <a:gs pos="88000">
                    <a:srgbClr val="0C988B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10105" y="633278"/>
                <a:ext cx="585944" cy="450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02</a:t>
                </a:r>
                <a:endParaRPr lang="zh-CN" altLang="en-US" sz="30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128903" y="133763"/>
              <a:ext cx="1454684" cy="140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47"/>
            <a:ext cx="12193306" cy="68639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t="67092" r="76429"/>
          <a:stretch>
            <a:fillRect/>
          </a:stretch>
        </p:blipFill>
        <p:spPr>
          <a:xfrm>
            <a:off x="1074058" y="4601029"/>
            <a:ext cx="1799771" cy="22565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8" t="80427" r="67738"/>
          <a:stretch>
            <a:fillRect/>
          </a:stretch>
        </p:blipFill>
        <p:spPr>
          <a:xfrm>
            <a:off x="2295536" y="5515429"/>
            <a:ext cx="1930401" cy="13421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7" r="78929"/>
          <a:stretch>
            <a:fillRect/>
          </a:stretch>
        </p:blipFill>
        <p:spPr>
          <a:xfrm>
            <a:off x="174168" y="5341660"/>
            <a:ext cx="2569029" cy="15163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75" r="85238"/>
          <a:stretch>
            <a:fillRect/>
          </a:stretch>
        </p:blipFill>
        <p:spPr>
          <a:xfrm>
            <a:off x="0" y="4455885"/>
            <a:ext cx="1799771" cy="2401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05" t="80427"/>
          <a:stretch>
            <a:fillRect/>
          </a:stretch>
        </p:blipFill>
        <p:spPr>
          <a:xfrm>
            <a:off x="9681028" y="5515429"/>
            <a:ext cx="2510971" cy="13421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>
            <a:off x="10929258" y="3280229"/>
            <a:ext cx="1262742" cy="2235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3" t="59049"/>
          <a:stretch>
            <a:fillRect/>
          </a:stretch>
        </p:blipFill>
        <p:spPr>
          <a:xfrm>
            <a:off x="10160000" y="4049485"/>
            <a:ext cx="2032000" cy="280811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3" t="46137" r="6429" b="36930"/>
          <a:stretch>
            <a:fillRect/>
          </a:stretch>
        </p:blipFill>
        <p:spPr>
          <a:xfrm>
            <a:off x="1360518" y="4180516"/>
            <a:ext cx="1248229" cy="116114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6" t="73019" r="14762"/>
          <a:stretch>
            <a:fillRect/>
          </a:stretch>
        </p:blipFill>
        <p:spPr>
          <a:xfrm>
            <a:off x="6836228" y="5007832"/>
            <a:ext cx="3933372" cy="1850168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659180" y="2523826"/>
            <a:ext cx="4533013" cy="1620000"/>
          </a:xfrm>
          <a:prstGeom prst="rect">
            <a:avLst/>
          </a:prstGeom>
          <a:solidFill>
            <a:srgbClr val="26515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76672" y="3040040"/>
            <a:ext cx="3571562" cy="6299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500" dirty="0">
                <a:solidFill>
                  <a:schemeClr val="bg1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论文手</a:t>
            </a:r>
            <a:r>
              <a:rPr lang="zh-CN" altLang="en-US" sz="3500" dirty="0">
                <a:solidFill>
                  <a:schemeClr val="bg1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必备知识</a:t>
            </a:r>
            <a:endParaRPr lang="zh-CN" altLang="en-US" sz="3500" dirty="0">
              <a:solidFill>
                <a:schemeClr val="bg1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659180" y="2782068"/>
            <a:ext cx="45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667202" y="3848862"/>
            <a:ext cx="45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7501954" y="2523828"/>
            <a:ext cx="1728000" cy="1620000"/>
            <a:chOff x="7501954" y="2523828"/>
            <a:chExt cx="1728000" cy="1620000"/>
          </a:xfrm>
        </p:grpSpPr>
        <p:grpSp>
          <p:nvGrpSpPr>
            <p:cNvPr id="28" name="组合 27"/>
            <p:cNvGrpSpPr/>
            <p:nvPr/>
          </p:nvGrpSpPr>
          <p:grpSpPr>
            <a:xfrm>
              <a:off x="7501954" y="2523828"/>
              <a:ext cx="1728000" cy="1620000"/>
              <a:chOff x="1695114" y="460154"/>
              <a:chExt cx="936000" cy="791163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695114" y="460154"/>
                <a:ext cx="936000" cy="791163"/>
              </a:xfrm>
              <a:prstGeom prst="rect">
                <a:avLst/>
              </a:prstGeom>
              <a:gradFill flip="none" rotWithShape="1">
                <a:gsLst>
                  <a:gs pos="23000">
                    <a:srgbClr val="10D6C3">
                      <a:alpha val="80000"/>
                    </a:srgbClr>
                  </a:gs>
                  <a:gs pos="88000">
                    <a:srgbClr val="0C988B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910105" y="633278"/>
                <a:ext cx="585944" cy="458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5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01</a:t>
                </a:r>
                <a:endParaRPr lang="zh-CN" altLang="en-US" sz="55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7641551" y="2618634"/>
              <a:ext cx="1454684" cy="140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7 -0.63565 L -0.147 -0.63565 C -0.12786 -0.63194 -0.14115 -0.63611 -0.13125 -0.63102 C -0.1293 -0.63009 -0.12422 -0.62824 -0.122 -0.62639 C -0.11302 -0.61828 -0.12383 -0.6243 -0.11289 -0.61944 C -0.10521 -0.61041 -0.11263 -0.61828 -0.10495 -0.61227 C -0.10312 -0.61111 -0.10143 -0.60902 -0.09974 -0.60764 C -0.09844 -0.60671 -0.097 -0.60648 -0.0957 -0.60532 C -0.09271 -0.60231 -0.08776 -0.59699 -0.08516 -0.59143 C -0.07852 -0.57662 -0.08633 -0.59097 -0.07995 -0.57963 C -0.07956 -0.57662 -0.07904 -0.57338 -0.07865 -0.57037 C -0.07539 -0.54166 -0.07904 -0.56852 -0.07604 -0.54699 C -0.07643 -0.53356 -0.07656 -0.52037 -0.07734 -0.50717 C -0.07773 -0.49977 -0.07943 -0.49953 -0.08125 -0.49305 C -0.0819 -0.49097 -0.0819 -0.48819 -0.08255 -0.48611 C -0.0832 -0.48426 -0.08424 -0.48287 -0.08516 -0.48148 C -0.0888 -0.47615 -0.08893 -0.47685 -0.0931 -0.4743 C -0.09622 -0.47523 -0.09987 -0.47338 -0.10234 -0.47685 C -0.10521 -0.48055 -0.10273 -0.4993 -0.10234 -0.50254 C -0.10208 -0.50486 -0.10208 -0.5081 -0.10104 -0.50949 C -0.0987 -0.51227 -0.0957 -0.5125 -0.0931 -0.51412 L -0.08919 -0.51643 C -0.08008 -0.5162 -0.04766 -0.51875 -0.02995 -0.5118 C -0.02852 -0.51134 -0.02734 -0.51018 -0.02604 -0.50949 C -0.02461 -0.50787 -0.02344 -0.50602 -0.022 -0.50486 C -0.02031 -0.50347 -0.01836 -0.50416 -0.0168 -0.50254 C -0.0151 -0.50092 -0.01432 -0.49722 -0.01276 -0.49537 C -0.01172 -0.49398 -0.01003 -0.49421 -0.00885 -0.49305 C -0.00612 -0.49027 -0.00325 -0.48773 -0.00091 -0.48379 L 0.0056 -0.47199 C 0.00651 -0.4706 0.00716 -0.46852 0.0082 -0.46736 C 0.00951 -0.46574 0.01094 -0.46458 0.01224 -0.46273 C 0.02162 -0.4493 0.00664 -0.46782 0.01875 -0.45347 C 0.02331 -0.44143 0.01914 -0.45069 0.02539 -0.44166 C 0.0263 -0.44027 0.02695 -0.43842 0.028 -0.43703 C 0.03047 -0.43356 0.03359 -0.43171 0.03594 -0.42754 C 0.04362 -0.41389 0.03984 -0.41898 0.04635 -0.41134 C 0.04818 -0.40648 0.05026 -0.40231 0.05169 -0.39722 C 0.05482 -0.38588 0.05287 -0.39027 0.0569 -0.3831 C 0.05742 -0.38078 0.05833 -0.3787 0.0582 -0.37615 C 0.05794 -0.3699 0.05677 -0.36365 0.0556 -0.3574 C 0.05521 -0.35509 0.05508 -0.35254 0.0543 -0.35046 C 0.05365 -0.34861 0.05247 -0.34745 0.05169 -0.34583 C 0.04974 -0.3412 0.0487 -0.33565 0.04635 -0.33171 C 0.04466 -0.3287 0.04258 -0.32615 0.04115 -0.32245 C 0.04023 -0.32014 0.03971 -0.31713 0.03854 -0.31527 C 0.0362 -0.3118 0.03281 -0.30995 0.0306 -0.30602 C 0.02969 -0.3044 0.02891 -0.30277 0.028 -0.30139 C 0.02669 -0.29953 0.02539 -0.29815 0.02409 -0.29676 C 0.02057 -0.29305 0.01849 -0.29143 0.01484 -0.28958 C 0.01302 -0.28889 0.01133 -0.28819 0.00951 -0.28727 C 0.0082 -0.28657 0.0069 -0.28565 0.0056 -0.28495 C 0.00391 -0.28402 0.00208 -0.28356 0.00039 -0.28264 C -0.00234 -0.28125 -0.00495 -0.27963 -0.00755 -0.27801 L -0.01146 -0.27569 C -0.05273 -0.27893 -0.03724 -0.26088 -0.0431 -0.28495 C -0.04388 -0.28819 -0.04479 -0.2912 -0.0457 -0.29444 C -0.04622 -0.29907 -0.04648 -0.3037 -0.047 -0.30833 C -0.0474 -0.31088 -0.04805 -0.31296 -0.04831 -0.31527 C -0.04896 -0.32083 -0.04922 -0.32639 -0.04961 -0.33171 C -0.04922 -0.34004 -0.0513 -0.35995 -0.0431 -0.36227 C -0.03919 -0.36319 -0.03516 -0.36065 -0.03125 -0.35972 C -0.02005 -0.34652 -0.03737 -0.36828 -0.022 -0.3412 C -0.0207 -0.33889 -0.01927 -0.33657 -0.0181 -0.33402 C -0.01706 -0.33194 -0.01641 -0.3294 -0.01549 -0.32708 C -0.00729 -0.30671 -0.0151 -0.32731 -0.00885 -0.31065 C -0.00469 -0.28865 -0.01068 -0.3169 -0.00495 -0.29907 C -0.00378 -0.29537 -0.00312 -0.2912 -0.00234 -0.28727 C -0.00091 -0.28055 -0.00065 -0.27824 0.00039 -0.27106 C 0.00078 -0.25532 0.00091 -0.23981 0.00169 -0.2243 C 0.00182 -0.22176 0.00221 -0.21921 0.003 -0.21713 C 0.00365 -0.21527 0.00469 -0.21412 0.0056 -0.2125 C 0.00599 -0.20949 0.00638 -0.20625 0.0069 -0.20324 C 0.00729 -0.20069 0.0082 -0.19861 0.0082 -0.19606 C 0.0082 -0.19051 0.00742 -0.18518 0.0069 -0.17986 C 0.00612 -0.17037 0.00599 -0.16065 0.0043 -0.15162 C 0.00391 -0.1493 0.00326 -0.14699 0.003 -0.14467 C 0.00156 -0.13472 0.00117 -0.12685 0.00039 -0.11666 C -0.00078 -0.1037 -0.00091 -0.10301 -0.00234 -0.09097 C -0.00273 -0.07685 -0.00286 -0.06273 -0.00365 -0.04884 C -0.00378 -0.04629 -0.00482 -0.04421 -0.00495 -0.0419 C -0.0056 -0.0294 -0.00586 -0.0169 -0.00625 -0.0044 C -0.00495 -0.00208 -0.00378 0.0007 -0.00234 0.00255 C -0.00117 0.00394 0.00169 0.0051 0.00169 0.0051 L 0.0043 0.0051" pathEditMode="relative" ptsTypes="AAAAAAAAAAAAAAAAAAAAAAAAAAAAAAAAAAAAAAAAAAAAAAAAAAAAAAAAAAAAAAAAAAAAAAAAAAAAAAAAAAAAA">
                                      <p:cBhvr>
                                        <p:cTn id="1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7" presetClass="emph" presetSubtype="0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37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988B"/>
                                      </p:to>
                                    </p:animClr>
                                    <p:animClr clrSpc="rgb" dir="cw">
                                      <p:cBhvr>
                                        <p:cTn id="33" dur="37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988B"/>
                                      </p:to>
                                    </p:animClr>
                                    <p:set>
                                      <p:cBhvr>
                                        <p:cTn id="34" dur="37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37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37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988B"/>
                                      </p:to>
                                    </p:animClr>
                                    <p:animClr clrSpc="rgb" dir="cw">
                                      <p:cBhvr>
                                        <p:cTn id="38" dur="37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988B"/>
                                      </p:to>
                                    </p:animClr>
                                    <p:set>
                                      <p:cBhvr>
                                        <p:cTn id="39" dur="37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37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7" presetClass="emph" presetSubtype="0" fill="remove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0D6C3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0D6C3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94" y="1447"/>
            <a:ext cx="12204000" cy="68639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 rot="20209407" flipH="1" flipV="1">
            <a:off x="10873733" y="4748529"/>
            <a:ext cx="1262742" cy="2235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36884" y="279233"/>
            <a:ext cx="11484000" cy="6300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33306" y="425610"/>
            <a:ext cx="3800908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基础课程</a:t>
            </a:r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学习</a:t>
            </a:r>
            <a:endParaRPr lang="zh-CN" altLang="en-US" sz="2800" dirty="0">
              <a:solidFill>
                <a:srgbClr val="0C988B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0694" y="-9169"/>
            <a:ext cx="1044000" cy="972000"/>
            <a:chOff x="-10694" y="38957"/>
            <a:chExt cx="1728000" cy="1620000"/>
          </a:xfrm>
        </p:grpSpPr>
        <p:grpSp>
          <p:nvGrpSpPr>
            <p:cNvPr id="21" name="组合 20"/>
            <p:cNvGrpSpPr/>
            <p:nvPr/>
          </p:nvGrpSpPr>
          <p:grpSpPr>
            <a:xfrm>
              <a:off x="-10694" y="38957"/>
              <a:ext cx="1728000" cy="1620000"/>
              <a:chOff x="1695114" y="460154"/>
              <a:chExt cx="936000" cy="791163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695114" y="460154"/>
                <a:ext cx="936000" cy="791163"/>
              </a:xfrm>
              <a:prstGeom prst="rect">
                <a:avLst/>
              </a:prstGeom>
              <a:gradFill flip="none" rotWithShape="1">
                <a:gsLst>
                  <a:gs pos="23000">
                    <a:srgbClr val="10D6C3">
                      <a:alpha val="90000"/>
                    </a:srgbClr>
                  </a:gs>
                  <a:gs pos="88000">
                    <a:srgbClr val="0C988B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10105" y="633278"/>
                <a:ext cx="585944" cy="450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01</a:t>
                </a:r>
                <a:endParaRPr lang="zh-CN" altLang="en-US" sz="30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128903" y="133763"/>
              <a:ext cx="1454684" cy="140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855589" y="2234899"/>
            <a:ext cx="3272590" cy="645160"/>
            <a:chOff x="1379679" y="2206921"/>
            <a:chExt cx="3272590" cy="645160"/>
          </a:xfrm>
        </p:grpSpPr>
        <p:grpSp>
          <p:nvGrpSpPr>
            <p:cNvPr id="31" name="组合 30"/>
            <p:cNvGrpSpPr/>
            <p:nvPr/>
          </p:nvGrpSpPr>
          <p:grpSpPr>
            <a:xfrm>
              <a:off x="1379679" y="2206921"/>
              <a:ext cx="3272590" cy="645160"/>
              <a:chOff x="768090" y="2133996"/>
              <a:chExt cx="2962878" cy="645160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1363623" y="2133996"/>
                <a:ext cx="236734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高等数学、线性代数、概率论等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数学基础课程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768090" y="2148737"/>
                <a:ext cx="488895" cy="540000"/>
              </a:xfrm>
              <a:prstGeom prst="ellipse">
                <a:avLst/>
              </a:prstGeom>
              <a:solidFill>
                <a:srgbClr val="0C98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443505" y="2310912"/>
              <a:ext cx="61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rPr>
                <a:t>01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855589" y="3468279"/>
            <a:ext cx="3272590" cy="645160"/>
            <a:chOff x="1379679" y="2206921"/>
            <a:chExt cx="3272590" cy="645160"/>
          </a:xfrm>
        </p:grpSpPr>
        <p:grpSp>
          <p:nvGrpSpPr>
            <p:cNvPr id="37" name="组合 36"/>
            <p:cNvGrpSpPr/>
            <p:nvPr/>
          </p:nvGrpSpPr>
          <p:grpSpPr>
            <a:xfrm>
              <a:off x="1379679" y="2206921"/>
              <a:ext cx="3272590" cy="645160"/>
              <a:chOff x="768090" y="2133996"/>
              <a:chExt cx="2962878" cy="645160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1363623" y="2133996"/>
                <a:ext cx="236734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大学物理等物理基础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课程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768090" y="2148737"/>
                <a:ext cx="488895" cy="540000"/>
              </a:xfrm>
              <a:prstGeom prst="ellipse">
                <a:avLst/>
              </a:prstGeom>
              <a:solidFill>
                <a:srgbClr val="0C98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1443505" y="2310912"/>
              <a:ext cx="61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rPr>
                <a:t>02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5" y="1082675"/>
            <a:ext cx="2249170" cy="2148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5" y="3596640"/>
            <a:ext cx="1985010" cy="26593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210" y="962660"/>
            <a:ext cx="1964690" cy="2314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2660" y="3754755"/>
            <a:ext cx="1877695" cy="250126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94" y="1447"/>
            <a:ext cx="12204000" cy="68639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 rot="20209407" flipH="1" flipV="1">
            <a:off x="10873733" y="4748529"/>
            <a:ext cx="1262742" cy="2235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36884" y="288758"/>
            <a:ext cx="11484000" cy="6300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33306" y="421118"/>
            <a:ext cx="3800908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建模方法</a:t>
            </a:r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学习</a:t>
            </a:r>
            <a:endParaRPr lang="zh-CN" altLang="en-US" sz="2800" dirty="0">
              <a:solidFill>
                <a:srgbClr val="0C988B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0694" y="-9169"/>
            <a:ext cx="1044000" cy="972000"/>
            <a:chOff x="-10694" y="38957"/>
            <a:chExt cx="1728000" cy="1620000"/>
          </a:xfrm>
        </p:grpSpPr>
        <p:grpSp>
          <p:nvGrpSpPr>
            <p:cNvPr id="21" name="组合 20"/>
            <p:cNvGrpSpPr/>
            <p:nvPr/>
          </p:nvGrpSpPr>
          <p:grpSpPr>
            <a:xfrm>
              <a:off x="-10694" y="38957"/>
              <a:ext cx="1728000" cy="1620000"/>
              <a:chOff x="1695114" y="460154"/>
              <a:chExt cx="936000" cy="791163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695114" y="460154"/>
                <a:ext cx="936000" cy="791163"/>
              </a:xfrm>
              <a:prstGeom prst="rect">
                <a:avLst/>
              </a:prstGeom>
              <a:gradFill flip="none" rotWithShape="1">
                <a:gsLst>
                  <a:gs pos="23000">
                    <a:srgbClr val="10D6C3">
                      <a:alpha val="90000"/>
                    </a:srgbClr>
                  </a:gs>
                  <a:gs pos="88000">
                    <a:srgbClr val="0C988B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10105" y="633278"/>
                <a:ext cx="585944" cy="450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02</a:t>
                </a:r>
                <a:endParaRPr lang="zh-CN" altLang="en-US" sz="30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128903" y="133763"/>
              <a:ext cx="1454684" cy="140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7" b="100000" l="9753" r="100000">
                        <a14:foregroundMark x1="54670" y1="38351" x2="51923" y2="48041"/>
                        <a14:backgroundMark x1="41484" y1="40000" x2="39148" y2="70928"/>
                        <a14:backgroundMark x1="54670" y1="26186" x2="46291" y2="40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86" t="8895"/>
          <a:stretch>
            <a:fillRect/>
          </a:stretch>
        </p:blipFill>
        <p:spPr>
          <a:xfrm>
            <a:off x="736956" y="2407085"/>
            <a:ext cx="3800909" cy="4208681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9211797" y="-102102"/>
            <a:ext cx="277511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500" dirty="0">
                <a:solidFill>
                  <a:schemeClr val="bg1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SUMMER</a:t>
            </a:r>
            <a:endParaRPr lang="zh-CN" altLang="en-US" sz="4500" dirty="0">
              <a:solidFill>
                <a:schemeClr val="bg1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352926" y="1363579"/>
            <a:ext cx="9239100" cy="5396208"/>
          </a:xfrm>
          <a:custGeom>
            <a:avLst/>
            <a:gdLst>
              <a:gd name="connsiteX0" fmla="*/ 0 w 9239100"/>
              <a:gd name="connsiteY0" fmla="*/ 0 h 5396208"/>
              <a:gd name="connsiteX1" fmla="*/ 3497179 w 9239100"/>
              <a:gd name="connsiteY1" fmla="*/ 818147 h 5396208"/>
              <a:gd name="connsiteX2" fmla="*/ 5935579 w 9239100"/>
              <a:gd name="connsiteY2" fmla="*/ 2181726 h 5396208"/>
              <a:gd name="connsiteX3" fmla="*/ 7972927 w 9239100"/>
              <a:gd name="connsiteY3" fmla="*/ 3737810 h 5396208"/>
              <a:gd name="connsiteX4" fmla="*/ 9127958 w 9239100"/>
              <a:gd name="connsiteY4" fmla="*/ 5245768 h 5396208"/>
              <a:gd name="connsiteX5" fmla="*/ 9127958 w 9239100"/>
              <a:gd name="connsiteY5" fmla="*/ 5261810 h 539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39100" h="5396208">
                <a:moveTo>
                  <a:pt x="0" y="0"/>
                </a:moveTo>
                <a:cubicBezTo>
                  <a:pt x="1253958" y="227263"/>
                  <a:pt x="2507916" y="454526"/>
                  <a:pt x="3497179" y="818147"/>
                </a:cubicBezTo>
                <a:cubicBezTo>
                  <a:pt x="4486442" y="1181768"/>
                  <a:pt x="5189621" y="1695116"/>
                  <a:pt x="5935579" y="2181726"/>
                </a:cubicBezTo>
                <a:cubicBezTo>
                  <a:pt x="6681537" y="2668336"/>
                  <a:pt x="7440864" y="3227136"/>
                  <a:pt x="7972927" y="3737810"/>
                </a:cubicBezTo>
                <a:cubicBezTo>
                  <a:pt x="8504990" y="4248484"/>
                  <a:pt x="8935453" y="4991768"/>
                  <a:pt x="9127958" y="5245768"/>
                </a:cubicBezTo>
                <a:cubicBezTo>
                  <a:pt x="9320463" y="5499768"/>
                  <a:pt x="9224210" y="5380789"/>
                  <a:pt x="9127958" y="5261810"/>
                </a:cubicBezTo>
              </a:path>
            </a:pathLst>
          </a:custGeom>
          <a:noFill/>
          <a:ln>
            <a:solidFill>
              <a:srgbClr val="0C988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>
            <p:custDataLst>
              <p:tags r:id="rId5"/>
            </p:custDataLst>
          </p:nvPr>
        </p:nvGrpSpPr>
        <p:grpSpPr>
          <a:xfrm>
            <a:off x="3612476" y="1387117"/>
            <a:ext cx="3398412" cy="1055077"/>
            <a:chOff x="748752" y="2613599"/>
            <a:chExt cx="3398412" cy="1055077"/>
          </a:xfrm>
        </p:grpSpPr>
        <p:grpSp>
          <p:nvGrpSpPr>
            <p:cNvPr id="14" name="组合 13"/>
            <p:cNvGrpSpPr/>
            <p:nvPr/>
          </p:nvGrpSpPr>
          <p:grpSpPr>
            <a:xfrm>
              <a:off x="748752" y="3023516"/>
              <a:ext cx="3398412" cy="645160"/>
              <a:chOff x="1379679" y="2124603"/>
              <a:chExt cx="3398412" cy="645160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1379679" y="2124603"/>
                <a:ext cx="3398412" cy="645160"/>
                <a:chOff x="768090" y="2051678"/>
                <a:chExt cx="3076792" cy="645160"/>
              </a:xfrm>
            </p:grpSpPr>
            <p:sp>
              <p:nvSpPr>
                <p:cNvPr id="18" name="文本框 17"/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1477537" y="2051678"/>
                  <a:ext cx="2367345" cy="6451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能够知道</a:t>
                  </a:r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常见模型的大概</a:t>
                  </a:r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逻辑</a:t>
                  </a:r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" name="椭圆 18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768090" y="2148737"/>
                  <a:ext cx="488895" cy="540000"/>
                </a:xfrm>
                <a:prstGeom prst="ellipse">
                  <a:avLst/>
                </a:prstGeom>
                <a:solidFill>
                  <a:srgbClr val="0C98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7" name="文本框 16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443505" y="2310912"/>
                <a:ext cx="61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01</a:t>
                </a:r>
                <a:endPara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" name="îsliḓê"/>
            <p:cNvSpPr/>
            <p:nvPr>
              <p:custDataLst>
                <p:tags r:id="rId9"/>
              </p:custDataLst>
            </p:nvPr>
          </p:nvSpPr>
          <p:spPr>
            <a:xfrm>
              <a:off x="1532358" y="2613599"/>
              <a:ext cx="251459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b="1" dirty="0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rPr>
                <a:t>了解常见的数学模型</a:t>
              </a:r>
              <a:endParaRPr lang="zh-CN" altLang="en-US" b="1" dirty="0"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10"/>
            </p:custDataLst>
          </p:nvPr>
        </p:nvGrpSpPr>
        <p:grpSpPr>
          <a:xfrm>
            <a:off x="5993187" y="2834369"/>
            <a:ext cx="3365828" cy="1078615"/>
            <a:chOff x="748752" y="2696818"/>
            <a:chExt cx="3365828" cy="1078615"/>
          </a:xfrm>
        </p:grpSpPr>
        <p:grpSp>
          <p:nvGrpSpPr>
            <p:cNvPr id="22" name="组合 21"/>
            <p:cNvGrpSpPr/>
            <p:nvPr/>
          </p:nvGrpSpPr>
          <p:grpSpPr>
            <a:xfrm>
              <a:off x="748752" y="3120575"/>
              <a:ext cx="3365828" cy="654858"/>
              <a:chOff x="1379679" y="2221662"/>
              <a:chExt cx="3365828" cy="654858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1379679" y="2221662"/>
                <a:ext cx="3365828" cy="654858"/>
                <a:chOff x="768090" y="2148737"/>
                <a:chExt cx="3047292" cy="654858"/>
              </a:xfrm>
            </p:grpSpPr>
            <p:sp>
              <p:nvSpPr>
                <p:cNvPr id="30" name="文本框 29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1448037" y="2158435"/>
                  <a:ext cx="2367345" cy="6451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做到能够在论文中写出其</a:t>
                  </a:r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过程</a:t>
                  </a:r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椭圆 30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768090" y="2148737"/>
                  <a:ext cx="488895" cy="540000"/>
                </a:xfrm>
                <a:prstGeom prst="ellipse">
                  <a:avLst/>
                </a:prstGeom>
                <a:solidFill>
                  <a:srgbClr val="0C98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8" name="文本框 27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443505" y="2310912"/>
                <a:ext cx="61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02</a:t>
                </a:r>
                <a:endPara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6" name="îsliḓê"/>
            <p:cNvSpPr/>
            <p:nvPr>
              <p:custDataLst>
                <p:tags r:id="rId14"/>
              </p:custDataLst>
            </p:nvPr>
          </p:nvSpPr>
          <p:spPr>
            <a:xfrm>
              <a:off x="1486775" y="2696818"/>
              <a:ext cx="251459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b="1" dirty="0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rPr>
                <a:t>看懂常见模型的原理</a:t>
              </a:r>
              <a:endParaRPr lang="zh-CN" altLang="en-US" b="1" dirty="0"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>
            <p:custDataLst>
              <p:tags r:id="rId15"/>
            </p:custDataLst>
          </p:nvPr>
        </p:nvGrpSpPr>
        <p:grpSpPr>
          <a:xfrm>
            <a:off x="8051613" y="4568317"/>
            <a:ext cx="3233726" cy="825773"/>
            <a:chOff x="748752" y="2887768"/>
            <a:chExt cx="3233726" cy="825773"/>
          </a:xfrm>
        </p:grpSpPr>
        <p:grpSp>
          <p:nvGrpSpPr>
            <p:cNvPr id="34" name="组合 33"/>
            <p:cNvGrpSpPr/>
            <p:nvPr/>
          </p:nvGrpSpPr>
          <p:grpSpPr>
            <a:xfrm>
              <a:off x="748752" y="3120575"/>
              <a:ext cx="3233726" cy="592966"/>
              <a:chOff x="1379679" y="2221662"/>
              <a:chExt cx="3233726" cy="592966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379679" y="2221662"/>
                <a:ext cx="3233726" cy="592966"/>
                <a:chOff x="768090" y="2148737"/>
                <a:chExt cx="2927692" cy="592966"/>
              </a:xfrm>
            </p:grpSpPr>
            <p:sp>
              <p:nvSpPr>
                <p:cNvPr id="38" name="文本框 37"/>
                <p:cNvSpPr txBox="1"/>
                <p:nvPr>
                  <p:custDataLst>
                    <p:tags r:id="rId16"/>
                  </p:custDataLst>
                </p:nvPr>
              </p:nvSpPr>
              <p:spPr>
                <a:xfrm>
                  <a:off x="1328437" y="2373403"/>
                  <a:ext cx="2367345" cy="368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论文手可以忽略</a:t>
                  </a:r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此部分</a:t>
                  </a:r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椭圆 38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768090" y="2148737"/>
                  <a:ext cx="488895" cy="540000"/>
                </a:xfrm>
                <a:prstGeom prst="ellipse">
                  <a:avLst/>
                </a:prstGeom>
                <a:solidFill>
                  <a:srgbClr val="0C98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7" name="文本框 36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443505" y="2310912"/>
                <a:ext cx="61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03</a:t>
                </a:r>
                <a:endPara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5" name="îsliḓê"/>
            <p:cNvSpPr/>
            <p:nvPr>
              <p:custDataLst>
                <p:tags r:id="rId19"/>
              </p:custDataLst>
            </p:nvPr>
          </p:nvSpPr>
          <p:spPr>
            <a:xfrm>
              <a:off x="1396532" y="2887768"/>
              <a:ext cx="251459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b="1" dirty="0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rPr>
                <a:t>模型的代码部分</a:t>
              </a:r>
              <a:endParaRPr lang="zh-CN" altLang="en-US" b="1" dirty="0"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484235" y="1372870"/>
            <a:ext cx="3151505" cy="1068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看清风的课程即可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3" presetClass="pat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1.04167E-06 -1.11111E-06 L -0.43437 0.00602" pathEditMode="relative" rAng="0" ptsTypes="AA">
                                      <p:cBhvr>
                                        <p:cTn id="42" dur="1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19" y="30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4" dur="37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0D6C3"/>
                                      </p:to>
                                    </p:animClr>
                                    <p:animClr clrSpc="rgb" dir="cw">
                                      <p:cBhvr>
                                        <p:cTn id="45" dur="37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0D6C3"/>
                                      </p:to>
                                    </p:animClr>
                                    <p:set>
                                      <p:cBhvr>
                                        <p:cTn id="46" dur="37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37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9" dur="75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375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0" grpId="0"/>
      <p:bldP spid="40" grpId="1"/>
      <p:bldP spid="40" grpId="2"/>
      <p:bldP spid="40" grpId="3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94" y="1447"/>
            <a:ext cx="12204000" cy="68639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 rot="20209407" flipH="1" flipV="1">
            <a:off x="10873733" y="4748529"/>
            <a:ext cx="1262742" cy="2235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36884" y="288758"/>
            <a:ext cx="11484000" cy="6300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33306" y="425610"/>
            <a:ext cx="3800908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写作</a:t>
            </a:r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学习</a:t>
            </a:r>
            <a:endParaRPr lang="zh-CN" altLang="en-US" sz="2800" dirty="0">
              <a:solidFill>
                <a:srgbClr val="0C988B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0694" y="-9169"/>
            <a:ext cx="1044000" cy="972000"/>
            <a:chOff x="-10694" y="38957"/>
            <a:chExt cx="1728000" cy="1620000"/>
          </a:xfrm>
        </p:grpSpPr>
        <p:grpSp>
          <p:nvGrpSpPr>
            <p:cNvPr id="21" name="组合 20"/>
            <p:cNvGrpSpPr/>
            <p:nvPr/>
          </p:nvGrpSpPr>
          <p:grpSpPr>
            <a:xfrm>
              <a:off x="-10694" y="38957"/>
              <a:ext cx="1728000" cy="1620000"/>
              <a:chOff x="1695114" y="460154"/>
              <a:chExt cx="936000" cy="791163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695114" y="460154"/>
                <a:ext cx="936000" cy="791163"/>
              </a:xfrm>
              <a:prstGeom prst="rect">
                <a:avLst/>
              </a:prstGeom>
              <a:gradFill flip="none" rotWithShape="1">
                <a:gsLst>
                  <a:gs pos="23000">
                    <a:srgbClr val="10D6C3">
                      <a:alpha val="90000"/>
                    </a:srgbClr>
                  </a:gs>
                  <a:gs pos="88000">
                    <a:srgbClr val="0C988B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10105" y="633278"/>
                <a:ext cx="585944" cy="450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01</a:t>
                </a:r>
                <a:endParaRPr lang="zh-CN" altLang="en-US" sz="30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128903" y="133763"/>
              <a:ext cx="1454684" cy="140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76737" y="2029645"/>
            <a:ext cx="2785650" cy="3509689"/>
            <a:chOff x="1033306" y="1265617"/>
            <a:chExt cx="3633295" cy="4643583"/>
          </a:xfrm>
        </p:grpSpPr>
        <p:sp>
          <p:nvSpPr>
            <p:cNvPr id="7" name="矩形 6"/>
            <p:cNvSpPr/>
            <p:nvPr/>
          </p:nvSpPr>
          <p:spPr>
            <a:xfrm>
              <a:off x="1033306" y="1265617"/>
              <a:ext cx="3633295" cy="4643583"/>
            </a:xfrm>
            <a:prstGeom prst="rect">
              <a:avLst/>
            </a:prstGeom>
            <a:solidFill>
              <a:srgbClr val="0C98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78" t="19722" r="31848" b="15893"/>
            <a:stretch>
              <a:fillRect/>
            </a:stretch>
          </p:blipFill>
          <p:spPr>
            <a:xfrm>
              <a:off x="1033306" y="1379662"/>
              <a:ext cx="3512960" cy="4415494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>
            <p:custDataLst>
              <p:tags r:id="rId4"/>
            </p:custDataLst>
          </p:nvPr>
        </p:nvGrpSpPr>
        <p:grpSpPr>
          <a:xfrm>
            <a:off x="4610235" y="2314747"/>
            <a:ext cx="3233726" cy="1102633"/>
            <a:chOff x="748752" y="2887768"/>
            <a:chExt cx="3233726" cy="1102633"/>
          </a:xfrm>
        </p:grpSpPr>
        <p:grpSp>
          <p:nvGrpSpPr>
            <p:cNvPr id="34" name="组合 33"/>
            <p:cNvGrpSpPr/>
            <p:nvPr/>
          </p:nvGrpSpPr>
          <p:grpSpPr>
            <a:xfrm>
              <a:off x="748752" y="3120575"/>
              <a:ext cx="3233726" cy="869826"/>
              <a:chOff x="1379679" y="2221662"/>
              <a:chExt cx="3233726" cy="869826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379679" y="2221662"/>
                <a:ext cx="3233726" cy="869826"/>
                <a:chOff x="768090" y="2148737"/>
                <a:chExt cx="2927692" cy="869826"/>
              </a:xfrm>
            </p:grpSpPr>
            <p:sp>
              <p:nvSpPr>
                <p:cNvPr id="38" name="文本框 37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1328437" y="2373403"/>
                  <a:ext cx="2367345" cy="6451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知道每一个框架要写哪些内容以及怎么</a:t>
                  </a:r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写</a:t>
                  </a:r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椭圆 38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768090" y="2148737"/>
                  <a:ext cx="488895" cy="540000"/>
                </a:xfrm>
                <a:prstGeom prst="ellipse">
                  <a:avLst/>
                </a:prstGeom>
                <a:solidFill>
                  <a:srgbClr val="0C98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7" name="文本框 36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443505" y="2310912"/>
                <a:ext cx="61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01</a:t>
                </a:r>
                <a:endPara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5" name="îsliḓê"/>
            <p:cNvSpPr/>
            <p:nvPr>
              <p:custDataLst>
                <p:tags r:id="rId8"/>
              </p:custDataLst>
            </p:nvPr>
          </p:nvSpPr>
          <p:spPr>
            <a:xfrm>
              <a:off x="1396532" y="2887768"/>
              <a:ext cx="251459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b="1" dirty="0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rPr>
                <a:t>了解建模比赛论文框架</a:t>
              </a:r>
              <a:endParaRPr lang="zh-CN" altLang="en-US" b="1" dirty="0"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9"/>
            </p:custDataLst>
          </p:nvPr>
        </p:nvGrpSpPr>
        <p:grpSpPr>
          <a:xfrm>
            <a:off x="4649099" y="3971404"/>
            <a:ext cx="3514090" cy="1325518"/>
            <a:chOff x="748752" y="2664883"/>
            <a:chExt cx="3514090" cy="1325518"/>
          </a:xfrm>
        </p:grpSpPr>
        <p:grpSp>
          <p:nvGrpSpPr>
            <p:cNvPr id="41" name="组合 40"/>
            <p:cNvGrpSpPr/>
            <p:nvPr/>
          </p:nvGrpSpPr>
          <p:grpSpPr>
            <a:xfrm>
              <a:off x="748752" y="3120575"/>
              <a:ext cx="3233726" cy="869826"/>
              <a:chOff x="1379679" y="2221662"/>
              <a:chExt cx="3233726" cy="869826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1379679" y="2221662"/>
                <a:ext cx="3233726" cy="869826"/>
                <a:chOff x="768090" y="2148737"/>
                <a:chExt cx="2927692" cy="869826"/>
              </a:xfrm>
            </p:grpSpPr>
            <p:sp>
              <p:nvSpPr>
                <p:cNvPr id="45" name="文本框 44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1328437" y="2373403"/>
                  <a:ext cx="2367345" cy="6451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绘图软件：</a:t>
                  </a:r>
                  <a:r>
                    <a:rPr lang="en-US" altLang="zh-CN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A</a:t>
                  </a:r>
                  <a:r>
                    <a:rPr lang="en-US" altLang="zh-CN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xGlph</a:t>
                  </a:r>
                  <a:endPara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endParaRPr>
                </a:p>
                <a:p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公式编辑：</a:t>
                  </a:r>
                  <a:r>
                    <a:rPr lang="en-US" altLang="zh-CN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AxM</a:t>
                  </a:r>
                  <a:r>
                    <a:rPr lang="en-US" altLang="zh-CN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ath</a:t>
                  </a:r>
                  <a:endPara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6" name="椭圆 45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768090" y="2148737"/>
                  <a:ext cx="488895" cy="540000"/>
                </a:xfrm>
                <a:prstGeom prst="ellipse">
                  <a:avLst/>
                </a:prstGeom>
                <a:solidFill>
                  <a:srgbClr val="0C98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4" name="文本框 4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443505" y="2310912"/>
                <a:ext cx="61200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03</a:t>
                </a:r>
                <a:endPara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2" name="îsliḓê"/>
            <p:cNvSpPr/>
            <p:nvPr>
              <p:custDataLst>
                <p:tags r:id="rId13"/>
              </p:custDataLst>
            </p:nvPr>
          </p:nvSpPr>
          <p:spPr>
            <a:xfrm>
              <a:off x="1392642" y="2664883"/>
              <a:ext cx="2870200" cy="792480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b="1" dirty="0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rPr>
                <a:t>熟练使用绘图、公式编辑器等软件</a:t>
              </a:r>
              <a:endParaRPr lang="zh-CN" altLang="en-US" b="1" dirty="0"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14"/>
            </p:custDataLst>
          </p:nvPr>
        </p:nvGrpSpPr>
        <p:grpSpPr>
          <a:xfrm>
            <a:off x="8234422" y="2314747"/>
            <a:ext cx="3233726" cy="1656353"/>
            <a:chOff x="748752" y="2887768"/>
            <a:chExt cx="3233726" cy="1656353"/>
          </a:xfrm>
        </p:grpSpPr>
        <p:grpSp>
          <p:nvGrpSpPr>
            <p:cNvPr id="48" name="组合 47"/>
            <p:cNvGrpSpPr/>
            <p:nvPr/>
          </p:nvGrpSpPr>
          <p:grpSpPr>
            <a:xfrm>
              <a:off x="748752" y="3120575"/>
              <a:ext cx="3233726" cy="1423546"/>
              <a:chOff x="1379679" y="2221662"/>
              <a:chExt cx="3233726" cy="1423546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1379679" y="2221662"/>
                <a:ext cx="3233726" cy="1423546"/>
                <a:chOff x="768090" y="2148737"/>
                <a:chExt cx="2927692" cy="1423546"/>
              </a:xfrm>
            </p:grpSpPr>
            <p:sp>
              <p:nvSpPr>
                <p:cNvPr id="52" name="文本框 51"/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1328437" y="2373403"/>
                  <a:ext cx="2367345" cy="11988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熟练使用</a:t>
                  </a:r>
                  <a:r>
                    <a:rPr lang="en-US" altLang="zh-CN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word</a:t>
                  </a:r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软件</a:t>
                  </a:r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endParaRPr>
                </a:p>
                <a:p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能够处理标题设置</a:t>
                  </a:r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、行间距、插入公式、页眉页首等常见写作</a:t>
                  </a:r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问题</a:t>
                  </a:r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3" name="椭圆 52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768090" y="2148737"/>
                  <a:ext cx="488895" cy="540000"/>
                </a:xfrm>
                <a:prstGeom prst="ellipse">
                  <a:avLst/>
                </a:prstGeom>
                <a:solidFill>
                  <a:srgbClr val="0C98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1" name="文本框 50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443505" y="2310912"/>
                <a:ext cx="61200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02</a:t>
                </a:r>
                <a:endPara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9" name="îsliḓê"/>
            <p:cNvSpPr/>
            <p:nvPr>
              <p:custDataLst>
                <p:tags r:id="rId18"/>
              </p:custDataLst>
            </p:nvPr>
          </p:nvSpPr>
          <p:spPr>
            <a:xfrm>
              <a:off x="1396532" y="2887768"/>
              <a:ext cx="251459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b="1" dirty="0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rPr>
                <a:t>学会论文排版</a:t>
              </a:r>
              <a:endParaRPr lang="zh-CN" altLang="en-US" b="1" dirty="0"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958353" y="1860884"/>
            <a:ext cx="3157989" cy="3834063"/>
          </a:xfrm>
          <a:prstGeom prst="rect">
            <a:avLst/>
          </a:prstGeom>
          <a:noFill/>
          <a:ln>
            <a:solidFill>
              <a:srgbClr val="0C9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04335" y="692150"/>
            <a:ext cx="63868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【数学建模清风</a:t>
            </a:r>
            <a:r>
              <a:rPr lang="en-US" altLang="zh-CN"/>
              <a:t>——</a:t>
            </a:r>
            <a:r>
              <a:rPr lang="zh-CN" altLang="en-US"/>
              <a:t>论文写作方法教程（国赛和美赛）】</a:t>
            </a:r>
            <a:r>
              <a:rPr lang="en-US" altLang="zh-CN"/>
              <a:t>https://www.bilibili.com/video/BV1Na411w7c2?vd_source=77645da7a99980f5cac326db6e7f6a53</a:t>
            </a:r>
            <a:endParaRPr lang="en-US" altLang="zh-CN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94" y="1447"/>
            <a:ext cx="12204000" cy="68639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t="67092" r="76429"/>
          <a:stretch>
            <a:fillRect/>
          </a:stretch>
        </p:blipFill>
        <p:spPr>
          <a:xfrm>
            <a:off x="1074058" y="4601029"/>
            <a:ext cx="1799771" cy="22565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8" t="80427" r="67738"/>
          <a:stretch>
            <a:fillRect/>
          </a:stretch>
        </p:blipFill>
        <p:spPr>
          <a:xfrm>
            <a:off x="2295536" y="5515429"/>
            <a:ext cx="1930401" cy="13421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7" r="78929"/>
          <a:stretch>
            <a:fillRect/>
          </a:stretch>
        </p:blipFill>
        <p:spPr>
          <a:xfrm>
            <a:off x="174168" y="5341660"/>
            <a:ext cx="2569029" cy="15163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75" r="85238"/>
          <a:stretch>
            <a:fillRect/>
          </a:stretch>
        </p:blipFill>
        <p:spPr>
          <a:xfrm>
            <a:off x="0" y="4455885"/>
            <a:ext cx="1799771" cy="2401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05" t="80427"/>
          <a:stretch>
            <a:fillRect/>
          </a:stretch>
        </p:blipFill>
        <p:spPr>
          <a:xfrm>
            <a:off x="9681028" y="5515429"/>
            <a:ext cx="2510971" cy="13421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>
            <a:off x="10929258" y="3280229"/>
            <a:ext cx="1262742" cy="2235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3" t="59049"/>
          <a:stretch>
            <a:fillRect/>
          </a:stretch>
        </p:blipFill>
        <p:spPr>
          <a:xfrm>
            <a:off x="10160000" y="4049485"/>
            <a:ext cx="2032000" cy="280811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3" t="46137" r="6429" b="36930"/>
          <a:stretch>
            <a:fillRect/>
          </a:stretch>
        </p:blipFill>
        <p:spPr>
          <a:xfrm>
            <a:off x="1360518" y="4180516"/>
            <a:ext cx="1248229" cy="116114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6" t="73019" r="14762"/>
          <a:stretch>
            <a:fillRect/>
          </a:stretch>
        </p:blipFill>
        <p:spPr>
          <a:xfrm>
            <a:off x="6836228" y="5007832"/>
            <a:ext cx="3933372" cy="1850168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659180" y="2523826"/>
            <a:ext cx="4533013" cy="1620000"/>
          </a:xfrm>
          <a:prstGeom prst="rect">
            <a:avLst/>
          </a:prstGeom>
          <a:solidFill>
            <a:srgbClr val="26515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76672" y="3040040"/>
            <a:ext cx="3571562" cy="6299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500" dirty="0">
                <a:solidFill>
                  <a:schemeClr val="bg1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论文手常用</a:t>
            </a:r>
            <a:r>
              <a:rPr lang="zh-CN" altLang="en-US" sz="3500" dirty="0">
                <a:solidFill>
                  <a:schemeClr val="bg1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软件</a:t>
            </a:r>
            <a:endParaRPr lang="zh-CN" altLang="en-US" sz="3500" dirty="0">
              <a:solidFill>
                <a:schemeClr val="bg1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659180" y="2782068"/>
            <a:ext cx="45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667202" y="3848862"/>
            <a:ext cx="45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7501954" y="2523828"/>
            <a:ext cx="1728000" cy="1620000"/>
            <a:chOff x="7501954" y="2523828"/>
            <a:chExt cx="1728000" cy="1620000"/>
          </a:xfrm>
        </p:grpSpPr>
        <p:grpSp>
          <p:nvGrpSpPr>
            <p:cNvPr id="28" name="组合 27"/>
            <p:cNvGrpSpPr/>
            <p:nvPr/>
          </p:nvGrpSpPr>
          <p:grpSpPr>
            <a:xfrm>
              <a:off x="7501954" y="2523828"/>
              <a:ext cx="1728000" cy="1620000"/>
              <a:chOff x="1695114" y="460154"/>
              <a:chExt cx="936000" cy="791163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695114" y="460154"/>
                <a:ext cx="936000" cy="791163"/>
              </a:xfrm>
              <a:prstGeom prst="rect">
                <a:avLst/>
              </a:prstGeom>
              <a:gradFill flip="none" rotWithShape="1">
                <a:gsLst>
                  <a:gs pos="23000">
                    <a:srgbClr val="10D6C3">
                      <a:alpha val="80000"/>
                    </a:srgbClr>
                  </a:gs>
                  <a:gs pos="88000">
                    <a:srgbClr val="0C988B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910105" y="633278"/>
                <a:ext cx="585944" cy="458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5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02</a:t>
                </a:r>
                <a:endParaRPr lang="zh-CN" altLang="en-US" sz="55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" name="矩形 2"/>
            <p:cNvSpPr/>
            <p:nvPr/>
          </p:nvSpPr>
          <p:spPr>
            <a:xfrm>
              <a:off x="7641551" y="2618634"/>
              <a:ext cx="1454684" cy="140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7 -0.63565 L -0.147 -0.63565 C -0.12786 -0.63194 -0.14115 -0.63611 -0.13125 -0.63102 C -0.1293 -0.63009 -0.12422 -0.62824 -0.122 -0.62639 C -0.11302 -0.61828 -0.12383 -0.6243 -0.11289 -0.61944 C -0.10521 -0.61041 -0.11263 -0.61828 -0.10495 -0.61227 C -0.10312 -0.61111 -0.10143 -0.60902 -0.09974 -0.60764 C -0.09844 -0.60671 -0.097 -0.60648 -0.0957 -0.60532 C -0.09271 -0.60231 -0.08776 -0.59699 -0.08516 -0.59143 C -0.07852 -0.57662 -0.08633 -0.59097 -0.07995 -0.57963 C -0.07956 -0.57662 -0.07904 -0.57338 -0.07865 -0.57037 C -0.07539 -0.54166 -0.07904 -0.56852 -0.07604 -0.54699 C -0.07643 -0.53356 -0.07656 -0.52037 -0.07734 -0.50717 C -0.07773 -0.49977 -0.07943 -0.49953 -0.08125 -0.49305 C -0.0819 -0.49097 -0.0819 -0.48819 -0.08255 -0.48611 C -0.0832 -0.48426 -0.08424 -0.48287 -0.08516 -0.48148 C -0.0888 -0.47615 -0.08893 -0.47685 -0.0931 -0.4743 C -0.09622 -0.47523 -0.09987 -0.47338 -0.10234 -0.47685 C -0.10521 -0.48055 -0.10273 -0.4993 -0.10234 -0.50254 C -0.10208 -0.50486 -0.10208 -0.5081 -0.10104 -0.50949 C -0.0987 -0.51227 -0.0957 -0.5125 -0.0931 -0.51412 L -0.08919 -0.51643 C -0.08008 -0.5162 -0.04766 -0.51875 -0.02995 -0.5118 C -0.02852 -0.51134 -0.02734 -0.51018 -0.02604 -0.50949 C -0.02461 -0.50787 -0.02344 -0.50602 -0.022 -0.50486 C -0.02031 -0.50347 -0.01836 -0.50416 -0.0168 -0.50254 C -0.0151 -0.50092 -0.01432 -0.49722 -0.01276 -0.49537 C -0.01172 -0.49398 -0.01003 -0.49421 -0.00885 -0.49305 C -0.00612 -0.49027 -0.00325 -0.48773 -0.00091 -0.48379 L 0.0056 -0.47199 C 0.00651 -0.4706 0.00716 -0.46852 0.0082 -0.46736 C 0.00951 -0.46574 0.01094 -0.46458 0.01224 -0.46273 C 0.02162 -0.4493 0.00664 -0.46782 0.01875 -0.45347 C 0.02331 -0.44143 0.01914 -0.45069 0.02539 -0.44166 C 0.0263 -0.44027 0.02695 -0.43842 0.028 -0.43703 C 0.03047 -0.43356 0.03359 -0.43171 0.03594 -0.42754 C 0.04362 -0.41389 0.03984 -0.41898 0.04635 -0.41134 C 0.04818 -0.40648 0.05026 -0.40231 0.05169 -0.39722 C 0.05482 -0.38588 0.05287 -0.39027 0.0569 -0.3831 C 0.05742 -0.38078 0.05833 -0.3787 0.0582 -0.37615 C 0.05794 -0.3699 0.05677 -0.36365 0.0556 -0.3574 C 0.05521 -0.35509 0.05508 -0.35254 0.0543 -0.35046 C 0.05365 -0.34861 0.05247 -0.34745 0.05169 -0.34583 C 0.04974 -0.3412 0.0487 -0.33565 0.04635 -0.33171 C 0.04466 -0.3287 0.04258 -0.32615 0.04115 -0.32245 C 0.04023 -0.32014 0.03971 -0.31713 0.03854 -0.31527 C 0.0362 -0.3118 0.03281 -0.30995 0.0306 -0.30602 C 0.02969 -0.3044 0.02891 -0.30277 0.028 -0.30139 C 0.02669 -0.29953 0.02539 -0.29815 0.02409 -0.29676 C 0.02057 -0.29305 0.01849 -0.29143 0.01484 -0.28958 C 0.01302 -0.28889 0.01133 -0.28819 0.00951 -0.28727 C 0.0082 -0.28657 0.0069 -0.28565 0.0056 -0.28495 C 0.00391 -0.28402 0.00208 -0.28356 0.00039 -0.28264 C -0.00234 -0.28125 -0.00495 -0.27963 -0.00755 -0.27801 L -0.01146 -0.27569 C -0.05273 -0.27893 -0.03724 -0.26088 -0.0431 -0.28495 C -0.04388 -0.28819 -0.04479 -0.2912 -0.0457 -0.29444 C -0.04622 -0.29907 -0.04648 -0.3037 -0.047 -0.30833 C -0.0474 -0.31088 -0.04805 -0.31296 -0.04831 -0.31527 C -0.04896 -0.32083 -0.04922 -0.32639 -0.04961 -0.33171 C -0.04922 -0.34004 -0.0513 -0.35995 -0.0431 -0.36227 C -0.03919 -0.36319 -0.03516 -0.36065 -0.03125 -0.35972 C -0.02005 -0.34652 -0.03737 -0.36828 -0.022 -0.3412 C -0.0207 -0.33889 -0.01927 -0.33657 -0.0181 -0.33402 C -0.01706 -0.33194 -0.01641 -0.3294 -0.01549 -0.32708 C -0.00729 -0.30671 -0.0151 -0.32731 -0.00885 -0.31065 C -0.00469 -0.28865 -0.01068 -0.3169 -0.00495 -0.29907 C -0.00378 -0.29537 -0.00312 -0.2912 -0.00234 -0.28727 C -0.00091 -0.28055 -0.00065 -0.27824 0.00039 -0.27106 C 0.00078 -0.25532 0.00091 -0.23981 0.00169 -0.2243 C 0.00182 -0.22176 0.00221 -0.21921 0.003 -0.21713 C 0.00365 -0.21527 0.00469 -0.21412 0.0056 -0.2125 C 0.00599 -0.20949 0.00638 -0.20625 0.0069 -0.20324 C 0.00729 -0.20069 0.0082 -0.19861 0.0082 -0.19606 C 0.0082 -0.19051 0.00742 -0.18518 0.0069 -0.17986 C 0.00612 -0.17037 0.00599 -0.16065 0.0043 -0.15162 C 0.00391 -0.1493 0.00326 -0.14699 0.003 -0.14467 C 0.00156 -0.13472 0.00117 -0.12685 0.00039 -0.11666 C -0.00078 -0.1037 -0.00091 -0.10301 -0.00234 -0.09097 C -0.00273 -0.07685 -0.00286 -0.06273 -0.00365 -0.04884 C -0.00378 -0.04629 -0.00482 -0.04421 -0.00495 -0.0419 C -0.0056 -0.0294 -0.00586 -0.0169 -0.00625 -0.0044 C -0.00495 -0.00208 -0.00378 0.0007 -0.00234 0.00255 C -0.00117 0.00394 0.00169 0.0051 0.00169 0.0051 L 0.0043 0.0051" pathEditMode="relative" ptsTypes="AAAAAAAAAAAAAAAAAAAAAAAAAAAAAAAAAAAAAAAAAAAAAAAAAAAAAAAAAAAAAAAAAAAAAAAAAAAAAAAAAAAAA">
                                      <p:cBhvr>
                                        <p:cTn id="1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7" presetClass="emph" presetSubtype="0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37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988B"/>
                                      </p:to>
                                    </p:animClr>
                                    <p:animClr clrSpc="rgb" dir="cw">
                                      <p:cBhvr>
                                        <p:cTn id="33" dur="37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988B"/>
                                      </p:to>
                                    </p:animClr>
                                    <p:set>
                                      <p:cBhvr>
                                        <p:cTn id="34" dur="37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37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37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C988B"/>
                                      </p:to>
                                    </p:animClr>
                                    <p:animClr clrSpc="rgb" dir="cw">
                                      <p:cBhvr>
                                        <p:cTn id="38" dur="37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C988B"/>
                                      </p:to>
                                    </p:animClr>
                                    <p:set>
                                      <p:cBhvr>
                                        <p:cTn id="39" dur="37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37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7" presetClass="emph" presetSubtype="0" fill="remove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0D6C3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0D6C3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94" y="1447"/>
            <a:ext cx="12204000" cy="68639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 rot="20209407" flipH="1" flipV="1">
            <a:off x="10873733" y="4748529"/>
            <a:ext cx="1262742" cy="2235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36884" y="288758"/>
            <a:ext cx="11484000" cy="6300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9883" y="425724"/>
            <a:ext cx="3800908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word</a:t>
            </a:r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软件</a:t>
            </a:r>
            <a:endParaRPr lang="zh-CN" altLang="en-US" sz="2800" dirty="0">
              <a:solidFill>
                <a:srgbClr val="0C988B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0694" y="-9169"/>
            <a:ext cx="1044000" cy="972000"/>
            <a:chOff x="-10694" y="38957"/>
            <a:chExt cx="1728000" cy="1620000"/>
          </a:xfrm>
        </p:grpSpPr>
        <p:grpSp>
          <p:nvGrpSpPr>
            <p:cNvPr id="21" name="组合 20"/>
            <p:cNvGrpSpPr/>
            <p:nvPr/>
          </p:nvGrpSpPr>
          <p:grpSpPr>
            <a:xfrm>
              <a:off x="-10694" y="38957"/>
              <a:ext cx="1728000" cy="1620000"/>
              <a:chOff x="1695114" y="460154"/>
              <a:chExt cx="936000" cy="791163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695114" y="460154"/>
                <a:ext cx="936000" cy="791163"/>
              </a:xfrm>
              <a:prstGeom prst="rect">
                <a:avLst/>
              </a:prstGeom>
              <a:gradFill flip="none" rotWithShape="1">
                <a:gsLst>
                  <a:gs pos="23000">
                    <a:srgbClr val="10D6C3">
                      <a:alpha val="90000"/>
                    </a:srgbClr>
                  </a:gs>
                  <a:gs pos="88000">
                    <a:srgbClr val="0C988B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10105" y="633278"/>
                <a:ext cx="585944" cy="450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01</a:t>
                </a:r>
                <a:endParaRPr lang="zh-CN" altLang="en-US" sz="30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128903" y="133763"/>
              <a:ext cx="1454684" cy="140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71880"/>
            <a:ext cx="1596390" cy="1330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085" y="2938780"/>
            <a:ext cx="9317355" cy="3027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81020" y="1099185"/>
            <a:ext cx="73755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有能力的可以学一下</a:t>
            </a:r>
            <a:r>
              <a:rPr lang="en-US" altLang="zh-CN"/>
              <a:t>latex</a:t>
            </a:r>
            <a:r>
              <a:rPr lang="zh-CN" altLang="en-US"/>
              <a:t>排版，</a:t>
            </a:r>
            <a:r>
              <a:rPr lang="en-US" altLang="zh-CN"/>
              <a:t>word</a:t>
            </a:r>
            <a:r>
              <a:rPr lang="zh-CN" altLang="en-US"/>
              <a:t>其实足够</a:t>
            </a:r>
            <a:r>
              <a:rPr lang="zh-CN" altLang="en-US"/>
              <a:t>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【数学建模论文格式规范</a:t>
            </a:r>
            <a:r>
              <a:rPr lang="en-US" altLang="zh-CN"/>
              <a:t> </a:t>
            </a:r>
            <a:r>
              <a:rPr lang="zh-CN" altLang="en-US"/>
              <a:t>标题、摘要、正文、公式、参考文献等等】</a:t>
            </a:r>
            <a:r>
              <a:rPr lang="en-US" altLang="zh-CN"/>
              <a:t>https://www.bilibili.com/video/BV1xv411i7uV?vd_source=77645da7a99980f5cac326db6e7f6a53</a:t>
            </a:r>
            <a:endParaRPr lang="en-US" altLang="zh-CN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94" y="1447"/>
            <a:ext cx="12204000" cy="68639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43" t="47831" b="19573"/>
          <a:stretch>
            <a:fillRect/>
          </a:stretch>
        </p:blipFill>
        <p:spPr>
          <a:xfrm rot="20209407" flipH="1" flipV="1">
            <a:off x="10873733" y="4748529"/>
            <a:ext cx="1262742" cy="22352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36884" y="288758"/>
            <a:ext cx="11484000" cy="6300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9883" y="425724"/>
            <a:ext cx="3800908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word</a:t>
            </a:r>
            <a:r>
              <a:rPr lang="zh-CN" altLang="en-US" sz="2800" dirty="0">
                <a:solidFill>
                  <a:srgbClr val="0C988B"/>
                </a:solidFill>
                <a:latin typeface="Arial" panose="020B0604020202020204" pitchFamily="34" charset="0"/>
                <a:ea typeface="思源宋体 CN Heavy" pitchFamily="18" charset="-122"/>
                <a:sym typeface="Arial" panose="020B0604020202020204" pitchFamily="34" charset="0"/>
              </a:rPr>
              <a:t>软件</a:t>
            </a:r>
            <a:endParaRPr lang="zh-CN" altLang="en-US" sz="2800" dirty="0">
              <a:solidFill>
                <a:srgbClr val="0C988B"/>
              </a:solidFill>
              <a:latin typeface="Arial" panose="020B0604020202020204" pitchFamily="34" charset="0"/>
              <a:ea typeface="思源宋体 CN Heavy" pitchFamily="18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0694" y="-9169"/>
            <a:ext cx="1044000" cy="972000"/>
            <a:chOff x="-10694" y="38957"/>
            <a:chExt cx="1728000" cy="1620000"/>
          </a:xfrm>
        </p:grpSpPr>
        <p:grpSp>
          <p:nvGrpSpPr>
            <p:cNvPr id="21" name="组合 20"/>
            <p:cNvGrpSpPr/>
            <p:nvPr/>
          </p:nvGrpSpPr>
          <p:grpSpPr>
            <a:xfrm>
              <a:off x="-10694" y="38957"/>
              <a:ext cx="1728000" cy="1620000"/>
              <a:chOff x="1695114" y="460154"/>
              <a:chExt cx="936000" cy="791163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695114" y="460154"/>
                <a:ext cx="936000" cy="791163"/>
              </a:xfrm>
              <a:prstGeom prst="rect">
                <a:avLst/>
              </a:prstGeom>
              <a:gradFill flip="none" rotWithShape="1">
                <a:gsLst>
                  <a:gs pos="23000">
                    <a:srgbClr val="10D6C3">
                      <a:alpha val="90000"/>
                    </a:srgbClr>
                  </a:gs>
                  <a:gs pos="88000">
                    <a:srgbClr val="0C988B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10105" y="633278"/>
                <a:ext cx="585944" cy="450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01</a:t>
                </a:r>
                <a:endParaRPr lang="zh-CN" altLang="en-US" sz="30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128903" y="133763"/>
              <a:ext cx="1454684" cy="1404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71880"/>
            <a:ext cx="1596390" cy="1330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525" y="2261235"/>
            <a:ext cx="6581775" cy="34004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49675" y="972820"/>
            <a:ext cx="435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三线表的制作</a:t>
            </a:r>
            <a:endParaRPr lang="zh-CN" altLang="en-US" b="1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ags/tag1.xml><?xml version="1.0" encoding="utf-8"?>
<p:tagLst xmlns:p="http://schemas.openxmlformats.org/presentationml/2006/main">
  <p:tag name="KSO_WM_DIAGRAM_VIRTUALLY_FRAME" val="{&quot;height&quot;:337.4018897637796,&quot;left&quot;:284.44692913385825,&quot;top&quot;:109.22181102362201,&quot;width&quot;:604.162440944882}"/>
</p:tagLst>
</file>

<file path=ppt/tags/tag10.xml><?xml version="1.0" encoding="utf-8"?>
<p:tagLst xmlns:p="http://schemas.openxmlformats.org/presentationml/2006/main">
  <p:tag name="KSO_WM_DIAGRAM_VIRTUALLY_FRAME" val="{&quot;height&quot;:337.4018897637796,&quot;left&quot;:284.44692913385825,&quot;top&quot;:109.22181102362201,&quot;width&quot;:604.162440944882}"/>
</p:tagLst>
</file>

<file path=ppt/tags/tag11.xml><?xml version="1.0" encoding="utf-8"?>
<p:tagLst xmlns:p="http://schemas.openxmlformats.org/presentationml/2006/main">
  <p:tag name="KSO_WM_DIAGRAM_VIRTUALLY_FRAME" val="{&quot;height&quot;:337.4018897637796,&quot;left&quot;:284.44692913385825,&quot;top&quot;:109.22181102362201,&quot;width&quot;:604.162440944882}"/>
</p:tagLst>
</file>

<file path=ppt/tags/tag12.xml><?xml version="1.0" encoding="utf-8"?>
<p:tagLst xmlns:p="http://schemas.openxmlformats.org/presentationml/2006/main">
  <p:tag name="KSO_WM_DIAGRAM_VIRTUALLY_FRAME" val="{&quot;height&quot;:337.4018897637796,&quot;left&quot;:284.44692913385825,&quot;top&quot;:109.22181102362201,&quot;width&quot;:604.162440944882}"/>
</p:tagLst>
</file>

<file path=ppt/tags/tag13.xml><?xml version="1.0" encoding="utf-8"?>
<p:tagLst xmlns:p="http://schemas.openxmlformats.org/presentationml/2006/main">
  <p:tag name="KSO_WM_DIAGRAM_VIRTUALLY_FRAME" val="{&quot;height&quot;:337.4018897637796,&quot;left&quot;:284.44692913385825,&quot;top&quot;:109.22181102362201,&quot;width&quot;:604.162440944882}"/>
</p:tagLst>
</file>

<file path=ppt/tags/tag14.xml><?xml version="1.0" encoding="utf-8"?>
<p:tagLst xmlns:p="http://schemas.openxmlformats.org/presentationml/2006/main">
  <p:tag name="KSO_WM_DIAGRAM_VIRTUALLY_FRAME" val="{&quot;height&quot;:337.4018897637796,&quot;left&quot;:284.44692913385825,&quot;top&quot;:109.22181102362201,&quot;width&quot;:604.162440944882}"/>
</p:tagLst>
</file>

<file path=ppt/tags/tag15.xml><?xml version="1.0" encoding="utf-8"?>
<p:tagLst xmlns:p="http://schemas.openxmlformats.org/presentationml/2006/main">
  <p:tag name="KSO_WM_DIAGRAM_VIRTUALLY_FRAME" val="{&quot;height&quot;:337.4018897637796,&quot;left&quot;:284.44692913385825,&quot;top&quot;:109.22181102362201,&quot;width&quot;:604.162440944882}"/>
</p:tagLst>
</file>

<file path=ppt/tags/tag16.xml><?xml version="1.0" encoding="utf-8"?>
<p:tagLst xmlns:p="http://schemas.openxmlformats.org/presentationml/2006/main">
  <p:tag name="KSO_WM_DIAGRAM_VIRTUALLY_FRAME" val="{&quot;height&quot;:234.9091338582677,&quot;left&quot;:363.01062992125986,&quot;top&quot;:182.26354330708662,&quot;width&quot;:539.9931496062993}"/>
</p:tagLst>
</file>

<file path=ppt/tags/tag17.xml><?xml version="1.0" encoding="utf-8"?>
<p:tagLst xmlns:p="http://schemas.openxmlformats.org/presentationml/2006/main">
  <p:tag name="KSO_WM_DIAGRAM_VIRTUALLY_FRAME" val="{&quot;height&quot;:234.9091338582677,&quot;left&quot;:363.01062992125986,&quot;top&quot;:182.26354330708662,&quot;width&quot;:539.9931496062993}"/>
</p:tagLst>
</file>

<file path=ppt/tags/tag18.xml><?xml version="1.0" encoding="utf-8"?>
<p:tagLst xmlns:p="http://schemas.openxmlformats.org/presentationml/2006/main">
  <p:tag name="KSO_WM_DIAGRAM_VIRTUALLY_FRAME" val="{&quot;height&quot;:234.9091338582677,&quot;left&quot;:363.01062992125986,&quot;top&quot;:182.26354330708662,&quot;width&quot;:539.9931496062993}"/>
</p:tagLst>
</file>

<file path=ppt/tags/tag19.xml><?xml version="1.0" encoding="utf-8"?>
<p:tagLst xmlns:p="http://schemas.openxmlformats.org/presentationml/2006/main">
  <p:tag name="KSO_WM_DIAGRAM_VIRTUALLY_FRAME" val="{&quot;height&quot;:234.9091338582677,&quot;left&quot;:363.01062992125986,&quot;top&quot;:182.26354330708662,&quot;width&quot;:539.9931496062993}"/>
</p:tagLst>
</file>

<file path=ppt/tags/tag2.xml><?xml version="1.0" encoding="utf-8"?>
<p:tagLst xmlns:p="http://schemas.openxmlformats.org/presentationml/2006/main">
  <p:tag name="KSO_WM_DIAGRAM_VIRTUALLY_FRAME" val="{&quot;height&quot;:337.4018897637796,&quot;left&quot;:284.44692913385825,&quot;top&quot;:109.22181102362201,&quot;width&quot;:604.162440944882}"/>
</p:tagLst>
</file>

<file path=ppt/tags/tag20.xml><?xml version="1.0" encoding="utf-8"?>
<p:tagLst xmlns:p="http://schemas.openxmlformats.org/presentationml/2006/main">
  <p:tag name="KSO_WM_DIAGRAM_VIRTUALLY_FRAME" val="{&quot;height&quot;:234.9091338582677,&quot;left&quot;:363.01062992125986,&quot;top&quot;:182.26354330708662,&quot;width&quot;:539.9931496062993}"/>
</p:tagLst>
</file>

<file path=ppt/tags/tag21.xml><?xml version="1.0" encoding="utf-8"?>
<p:tagLst xmlns:p="http://schemas.openxmlformats.org/presentationml/2006/main">
  <p:tag name="KSO_WM_DIAGRAM_VIRTUALLY_FRAME" val="{&quot;height&quot;:234.9091338582677,&quot;left&quot;:363.01062992125986,&quot;top&quot;:182.26354330708662,&quot;width&quot;:539.9931496062993}"/>
</p:tagLst>
</file>

<file path=ppt/tags/tag22.xml><?xml version="1.0" encoding="utf-8"?>
<p:tagLst xmlns:p="http://schemas.openxmlformats.org/presentationml/2006/main">
  <p:tag name="KSO_WM_DIAGRAM_VIRTUALLY_FRAME" val="{&quot;height&quot;:234.9091338582677,&quot;left&quot;:363.01062992125986,&quot;top&quot;:182.26354330708662,&quot;width&quot;:539.9931496062993}"/>
</p:tagLst>
</file>

<file path=ppt/tags/tag23.xml><?xml version="1.0" encoding="utf-8"?>
<p:tagLst xmlns:p="http://schemas.openxmlformats.org/presentationml/2006/main">
  <p:tag name="KSO_WM_DIAGRAM_VIRTUALLY_FRAME" val="{&quot;height&quot;:234.9091338582677,&quot;left&quot;:363.01062992125986,&quot;top&quot;:182.26354330708662,&quot;width&quot;:539.9931496062993}"/>
</p:tagLst>
</file>

<file path=ppt/tags/tag24.xml><?xml version="1.0" encoding="utf-8"?>
<p:tagLst xmlns:p="http://schemas.openxmlformats.org/presentationml/2006/main">
  <p:tag name="KSO_WM_DIAGRAM_VIRTUALLY_FRAME" val="{&quot;height&quot;:234.9091338582677,&quot;left&quot;:363.01062992125986,&quot;top&quot;:182.26354330708662,&quot;width&quot;:539.9931496062993}"/>
</p:tagLst>
</file>

<file path=ppt/tags/tag25.xml><?xml version="1.0" encoding="utf-8"?>
<p:tagLst xmlns:p="http://schemas.openxmlformats.org/presentationml/2006/main">
  <p:tag name="KSO_WM_DIAGRAM_VIRTUALLY_FRAME" val="{&quot;height&quot;:234.9091338582677,&quot;left&quot;:363.01062992125986,&quot;top&quot;:182.26354330708662,&quot;width&quot;:539.9931496062993}"/>
</p:tagLst>
</file>

<file path=ppt/tags/tag26.xml><?xml version="1.0" encoding="utf-8"?>
<p:tagLst xmlns:p="http://schemas.openxmlformats.org/presentationml/2006/main">
  <p:tag name="KSO_WM_DIAGRAM_VIRTUALLY_FRAME" val="{&quot;height&quot;:234.9091338582677,&quot;left&quot;:363.01062992125986,&quot;top&quot;:182.26354330708662,&quot;width&quot;:539.9931496062993}"/>
</p:tagLst>
</file>

<file path=ppt/tags/tag27.xml><?xml version="1.0" encoding="utf-8"?>
<p:tagLst xmlns:p="http://schemas.openxmlformats.org/presentationml/2006/main">
  <p:tag name="KSO_WM_DIAGRAM_VIRTUALLY_FRAME" val="{&quot;height&quot;:234.9091338582677,&quot;left&quot;:363.01062992125986,&quot;top&quot;:182.26354330708662,&quot;width&quot;:539.9931496062993}"/>
</p:tagLst>
</file>

<file path=ppt/tags/tag28.xml><?xml version="1.0" encoding="utf-8"?>
<p:tagLst xmlns:p="http://schemas.openxmlformats.org/presentationml/2006/main">
  <p:tag name="KSO_WM_DIAGRAM_VIRTUALLY_FRAME" val="{&quot;height&quot;:234.9091338582677,&quot;left&quot;:363.01062992125986,&quot;top&quot;:182.26354330708662,&quot;width&quot;:539.9931496062993}"/>
</p:tagLst>
</file>

<file path=ppt/tags/tag29.xml><?xml version="1.0" encoding="utf-8"?>
<p:tagLst xmlns:p="http://schemas.openxmlformats.org/presentationml/2006/main">
  <p:tag name="KSO_WM_DIAGRAM_VIRTUALLY_FRAME" val="{&quot;height&quot;:234.9091338582677,&quot;left&quot;:363.01062992125986,&quot;top&quot;:182.26354330708662,&quot;width&quot;:539.9931496062993}"/>
</p:tagLst>
</file>

<file path=ppt/tags/tag3.xml><?xml version="1.0" encoding="utf-8"?>
<p:tagLst xmlns:p="http://schemas.openxmlformats.org/presentationml/2006/main">
  <p:tag name="KSO_WM_DIAGRAM_VIRTUALLY_FRAME" val="{&quot;height&quot;:337.4018897637796,&quot;left&quot;:284.44692913385825,&quot;top&quot;:109.22181102362201,&quot;width&quot;:604.162440944882}"/>
</p:tagLst>
</file>

<file path=ppt/tags/tag30.xml><?xml version="1.0" encoding="utf-8"?>
<p:tagLst xmlns:p="http://schemas.openxmlformats.org/presentationml/2006/main">
  <p:tag name="KSO_WM_DIAGRAM_VIRTUALLY_FRAME" val="{&quot;height&quot;:234.9091338582677,&quot;left&quot;:363.01062992125986,&quot;top&quot;:182.26354330708662,&quot;width&quot;:539.9931496062993}"/>
</p:tagLst>
</file>

<file path=ppt/tags/tag31.xml><?xml version="1.0" encoding="utf-8"?>
<p:tagLst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</p:tagLst>
</file>

<file path=ppt/tags/tag4.xml><?xml version="1.0" encoding="utf-8"?>
<p:tagLst xmlns:p="http://schemas.openxmlformats.org/presentationml/2006/main">
  <p:tag name="KSO_WM_DIAGRAM_VIRTUALLY_FRAME" val="{&quot;height&quot;:337.4018897637796,&quot;left&quot;:284.44692913385825,&quot;top&quot;:109.22181102362201,&quot;width&quot;:604.162440944882}"/>
</p:tagLst>
</file>

<file path=ppt/tags/tag5.xml><?xml version="1.0" encoding="utf-8"?>
<p:tagLst xmlns:p="http://schemas.openxmlformats.org/presentationml/2006/main">
  <p:tag name="KSO_WM_DIAGRAM_VIRTUALLY_FRAME" val="{&quot;height&quot;:337.4018897637796,&quot;left&quot;:284.44692913385825,&quot;top&quot;:109.22181102362201,&quot;width&quot;:604.162440944882}"/>
</p:tagLst>
</file>

<file path=ppt/tags/tag6.xml><?xml version="1.0" encoding="utf-8"?>
<p:tagLst xmlns:p="http://schemas.openxmlformats.org/presentationml/2006/main">
  <p:tag name="KSO_WM_DIAGRAM_VIRTUALLY_FRAME" val="{&quot;height&quot;:337.4018897637796,&quot;left&quot;:284.44692913385825,&quot;top&quot;:109.22181102362201,&quot;width&quot;:604.162440944882}"/>
</p:tagLst>
</file>

<file path=ppt/tags/tag7.xml><?xml version="1.0" encoding="utf-8"?>
<p:tagLst xmlns:p="http://schemas.openxmlformats.org/presentationml/2006/main">
  <p:tag name="KSO_WM_DIAGRAM_VIRTUALLY_FRAME" val="{&quot;height&quot;:337.4018897637796,&quot;left&quot;:284.44692913385825,&quot;top&quot;:109.22181102362201,&quot;width&quot;:604.162440944882}"/>
</p:tagLst>
</file>

<file path=ppt/tags/tag8.xml><?xml version="1.0" encoding="utf-8"?>
<p:tagLst xmlns:p="http://schemas.openxmlformats.org/presentationml/2006/main">
  <p:tag name="KSO_WM_DIAGRAM_VIRTUALLY_FRAME" val="{&quot;height&quot;:337.4018897637796,&quot;left&quot;:284.44692913385825,&quot;top&quot;:109.22181102362201,&quot;width&quot;:604.162440944882}"/>
</p:tagLst>
</file>

<file path=ppt/tags/tag9.xml><?xml version="1.0" encoding="utf-8"?>
<p:tagLst xmlns:p="http://schemas.openxmlformats.org/presentationml/2006/main">
  <p:tag name="KSO_WM_DIAGRAM_VIRTUALLY_FRAME" val="{&quot;height&quot;:337.4018897637796,&quot;left&quot;:284.44692913385825,&quot;top&quot;:109.22181102362201,&quot;width&quot;:604.162440944882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0</TotalTime>
  <Words>1433</Words>
  <Application>WPS 演示</Application>
  <PresentationFormat>自定义</PresentationFormat>
  <Paragraphs>192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Wingdings</vt:lpstr>
      <vt:lpstr>Arial</vt:lpstr>
      <vt:lpstr>汉仪行楷简</vt:lpstr>
      <vt:lpstr>思源宋体 CN Heavy</vt:lpstr>
      <vt:lpstr>华文新魏</vt:lpstr>
      <vt:lpstr>等线</vt:lpstr>
      <vt:lpstr>Arial Unicode MS</vt:lpstr>
      <vt:lpstr>等线 Light</vt:lpstr>
      <vt:lpstr>Calibri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清新夏天</dc:title>
  <dc:creator>第一PPT</dc:creator>
  <cp:keywords>www.1ppt.com</cp:keywords>
  <dc:description>www.1ppt.com</dc:description>
  <cp:lastModifiedBy>高增武</cp:lastModifiedBy>
  <cp:revision>15</cp:revision>
  <dcterms:created xsi:type="dcterms:W3CDTF">2019-03-28T05:43:00Z</dcterms:created>
  <dcterms:modified xsi:type="dcterms:W3CDTF">2025-04-11T12:18:30Z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A7F0FC4517D8441DBE6D71A22BCD2F3F_12</vt:lpwstr>
  </property>
  <property fmtid="{D5CDD505-2E9C-101B-9397-08002B2CF9AE}" pid="3" name="KSOProductBuildVer">
    <vt:lpwstr>2052-12.1.0.20784</vt:lpwstr>
  </property>
</Properties>
</file>